
<file path=[Content_Types].xml><?xml version="1.0" encoding="utf-8"?>
<Types xmlns="http://schemas.openxmlformats.org/package/2006/content-types">
  <Override PartName="/word/media/hdphoto2.wdp" ContentType="image/vnd.ms-photo"/>
  <Override PartName="/word/media/hdphoto1.wdp" ContentType="image/vnd.ms-photo"/>
  <Override PartName="/_rels/.rels" ContentType="application/vnd.openxmlformats-package.relationships+xml"/>
  <Override PartName="/ppt/notesSlides/notesSlide5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_rels/notesSlide4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.xml.rels" ContentType="application/vnd.openxmlformats-package.relationship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_rels/presentation.xml.rels" ContentType="application/vnd.openxmlformats-package.relationships+xml"/>
  <Override PartName="/ppt/media/image265.tif" ContentType="image/tiff"/>
  <Override PartName="/ppt/media/image264.tif" ContentType="image/tiff"/>
  <Override PartName="/ppt/media/image253.jpeg" ContentType="image/jpeg"/>
  <Override PartName="/ppt/media/image246.tif" ContentType="image/tiff"/>
  <Override PartName="/ppt/media/image245.tif" ContentType="image/tiff"/>
  <Override PartName="/ppt/media/image244.wmf" ContentType="image/x-wmf"/>
  <Override PartName="/ppt/media/image242.wmf" ContentType="image/x-wmf"/>
  <Override PartName="/ppt/media/image241.tif" ContentType="image/tiff"/>
  <Override PartName="/ppt/media/image239.wmf" ContentType="image/x-wmf"/>
  <Override PartName="/ppt/media/image237.wmf" ContentType="image/x-wmf"/>
  <Override PartName="/ppt/media/image232.wmf" ContentType="image/x-wmf"/>
  <Override PartName="/ppt/media/image229.wmf" ContentType="image/x-wmf"/>
  <Override PartName="/ppt/media/image228.png" ContentType="image/png"/>
  <Override PartName="/ppt/media/image227.wmf" ContentType="image/x-wmf"/>
  <Override PartName="/ppt/media/image224.wmf" ContentType="image/x-wmf"/>
  <Override PartName="/ppt/media/image205.png" ContentType="image/png"/>
  <Override PartName="/ppt/media/image203.png" ContentType="image/png"/>
  <Override PartName="/ppt/media/image199.tif" ContentType="image/tiff"/>
  <Override PartName="/ppt/media/image198.png" ContentType="image/png"/>
  <Override PartName="/ppt/media/image219.wmf" ContentType="image/x-wmf"/>
  <Override PartName="/ppt/media/image197.png" ContentType="image/png"/>
  <Override PartName="/ppt/media/image196.png" ContentType="image/png"/>
  <Override PartName="/ppt/media/image46.wmf" ContentType="image/x-wmf"/>
  <Override PartName="/ppt/media/image193.png" ContentType="image/png"/>
  <Override PartName="/ppt/media/image192.png" ContentType="image/png"/>
  <Override PartName="/ppt/media/image191.jpeg" ContentType="image/jpeg"/>
  <Override PartName="/ppt/media/image190.jpeg" ContentType="image/jpeg"/>
  <Override PartName="/ppt/media/image189.jpeg" ContentType="image/jpeg"/>
  <Override PartName="/ppt/media/image47.wmf" ContentType="image/x-wmf"/>
  <Override PartName="/ppt/media/image194.png" ContentType="image/png"/>
  <Override PartName="/ppt/media/image188.jpeg" ContentType="image/jpeg"/>
  <Override PartName="/ppt/media/image234.wmf" ContentType="image/x-wmf"/>
  <Override PartName="/ppt/media/image185.tif" ContentType="image/tiff"/>
  <Override PartName="/ppt/media/image238.png" ContentType="image/png"/>
  <Override PartName="/ppt/media/image184.tif" ContentType="image/tiff"/>
  <Override PartName="/ppt/media/image209.tif" ContentType="image/tiff"/>
  <Override PartName="/ppt/media/image109.png" ContentType="image/png"/>
  <Override PartName="/ppt/media/image182.tif" ContentType="image/tiff"/>
  <Override PartName="/ppt/media/image179.wmf" ContentType="image/x-wmf"/>
  <Override PartName="/ppt/media/image178.wmf" ContentType="image/x-wmf"/>
  <Override PartName="/ppt/media/image270.tif" ContentType="image/tiff"/>
  <Override PartName="/ppt/media/image28.png" ContentType="image/png"/>
  <Override PartName="/ppt/media/image170.png" ContentType="image/png"/>
  <Override PartName="/ppt/media/image269.tif" ContentType="image/tiff"/>
  <Override PartName="/ppt/media/image169.png" ContentType="image/png"/>
  <Override PartName="/ppt/media/image217.wmf" ContentType="image/x-wmf"/>
  <Override PartName="/ppt/media/image195.png" ContentType="image/png"/>
  <Override PartName="/ppt/media/image218.png" ContentType="image/png"/>
  <Override PartName="/ppt/media/image213.wmf" ContentType="image/x-wmf"/>
  <Override PartName="/ppt/media/image44.wmf" ContentType="image/x-wmf"/>
  <Override PartName="/ppt/media/image49.png" ContentType="image/png"/>
  <Override PartName="/ppt/media/image164.tif" ContentType="image/tiff"/>
  <Override PartName="/ppt/media/image260.tif" ContentType="image/tiff"/>
  <Override PartName="/ppt/media/image18.png" ContentType="image/png"/>
  <Override PartName="/ppt/media/image160.png" ContentType="image/png"/>
  <Override PartName="/ppt/media/image259.tif" ContentType="image/tiff"/>
  <Override PartName="/ppt/media/image159.png" ContentType="image/png"/>
  <Override PartName="/ppt/media/image153.png" ContentType="image/png"/>
  <Override PartName="/ppt/media/image252.tif" ContentType="image/tiff"/>
  <Override PartName="/ppt/media/image152.png" ContentType="image/png"/>
  <Override PartName="/ppt/media/image250.tif" ContentType="image/tiff"/>
  <Override PartName="/ppt/media/image150.png" ContentType="image/png"/>
  <Override PartName="/ppt/media/image248.tif" ContentType="image/tiff"/>
  <Override PartName="/ppt/media/image148.png" ContentType="image/png"/>
  <Override PartName="/ppt/media/image240.tif" ContentType="image/tiff"/>
  <Override PartName="/ppt/media/image140.png" ContentType="image/png"/>
  <Override PartName="/ppt/media/image69.tif" ContentType="image/tiff"/>
  <Override PartName="/ppt/media/image96.png" ContentType="image/png"/>
  <Override PartName="/ppt/media/image138.png" ContentType="image/png"/>
  <Override PartName="/ppt/media/image68.tif" ContentType="image/tiff"/>
  <Override PartName="/ppt/media/image95.png" ContentType="image/png"/>
  <Override PartName="/ppt/media/image137.png" ContentType="image/png"/>
  <Override PartName="/ppt/media/image262.png" ContentType="image/png"/>
  <Override PartName="/ppt/media/image235.tif" ContentType="image/tiff"/>
  <Override PartName="/ppt/media/image93.png" ContentType="image/png"/>
  <Override PartName="/ppt/media/image66.tif" ContentType="image/tiff"/>
  <Override PartName="/ppt/media/image135.png" ContentType="image/png"/>
  <Override PartName="/ppt/media/image230.tif" ContentType="image/tiff"/>
  <Override PartName="/ppt/media/image61.tif" ContentType="image/tiff"/>
  <Override PartName="/ppt/media/image130.png" ContentType="image/png"/>
  <Override PartName="/ppt/media/image145.wmf" ContentType="image/x-wmf"/>
  <Override PartName="/ppt/media/image254.png" ContentType="image/png"/>
  <Override PartName="/ppt/media/image85.png" ContentType="image/png"/>
  <Override PartName="/ppt/media/image127.png" ContentType="image/png"/>
  <Override PartName="/ppt/media/image226.tif" ContentType="image/tiff"/>
  <Override PartName="/ppt/media/image84.png" ContentType="image/png"/>
  <Override PartName="/ppt/media/image57.tif" ContentType="image/tiff"/>
  <Override PartName="/ppt/media/image126.png" ContentType="image/png"/>
  <Override PartName="/ppt/media/image225.tif" ContentType="image/tiff"/>
  <Override PartName="/ppt/media/image83.png" ContentType="image/png"/>
  <Override PartName="/ppt/media/image125.png" ContentType="image/png"/>
  <Override PartName="/ppt/media/image81.png" ContentType="image/png"/>
  <Override PartName="/ppt/media/image123.png" ContentType="image/png"/>
  <Override PartName="/ppt/media/image220.tif" ContentType="image/tiff"/>
  <Override PartName="/ppt/media/image120.png" ContentType="image/png"/>
  <Override PartName="/ppt/media/image215.tif" ContentType="image/tiff"/>
  <Override PartName="/ppt/media/image73.png" ContentType="image/png"/>
  <Override PartName="/ppt/media/image115.png" ContentType="image/png"/>
  <Override PartName="/ppt/media/image210.tif" ContentType="image/tiff"/>
  <Override PartName="/ppt/media/image110.png" ContentType="image/png"/>
  <Override PartName="/ppt/media/image204.tif" ContentType="image/tiff"/>
  <Override PartName="/ppt/media/image35.tif" ContentType="image/tiff"/>
  <Override PartName="/ppt/media/image104.png" ContentType="image/png"/>
  <Override PartName="/ppt/media/image34.tif" ContentType="image/tiff"/>
  <Override PartName="/ppt/media/image103.png" ContentType="image/png"/>
  <Override PartName="/ppt/media/image60.png" ContentType="image/png"/>
  <Override PartName="/ppt/media/image33.tif" ContentType="image/tiff"/>
  <Override PartName="/ppt/media/image102.png" ContentType="image/png"/>
  <Override PartName="/ppt/media/image100.png" ContentType="image/png"/>
  <Override PartName="/ppt/media/image139.png" ContentType="image/png"/>
  <Override PartName="/ppt/media/image97.png" ContentType="image/png"/>
  <Override PartName="/ppt/media/image257.png" ContentType="image/png"/>
  <Override PartName="/ppt/media/image88.png" ContentType="image/png"/>
  <Override PartName="/ppt/media/image256.png" ContentType="image/png"/>
  <Override PartName="/ppt/media/image129.png" ContentType="image/png"/>
  <Override PartName="/ppt/media/image87.png" ContentType="image/png"/>
  <Override PartName="/ppt/media/image177.png" ContentType="image/png"/>
  <Override PartName="/ppt/media/image128.png" ContentType="image/png"/>
  <Override PartName="/ppt/media/image59.tif" ContentType="image/tiff"/>
  <Override PartName="/ppt/media/image86.png" ContentType="image/png"/>
  <Override PartName="/ppt/media/image176.png" ContentType="image/png"/>
  <Override PartName="/ppt/media/image175.png" ContentType="image/png"/>
  <Override PartName="/ppt/media/image186.jpeg" ContentType="image/jpeg"/>
  <Override PartName="/ppt/media/image174.png" ContentType="image/png"/>
  <Override PartName="/ppt/media/image173.png" ContentType="image/png"/>
  <Override PartName="/ppt/media/image124.png" ContentType="image/png"/>
  <Override PartName="/ppt/media/image82.png" ContentType="image/png"/>
  <Override PartName="/ppt/media/image268.tif" ContentType="image/tiff"/>
  <Override PartName="/ppt/media/image163.wmf" ContentType="image/x-wmf"/>
  <Override PartName="/ppt/media/image168.png" ContentType="image/png"/>
  <Override PartName="/ppt/media/image119.png" ContentType="image/png"/>
  <Override PartName="/ppt/media/image77.png" ContentType="image/png"/>
  <Override PartName="/ppt/media/image267.tif" ContentType="image/tiff"/>
  <Override PartName="/ppt/media/image167.png" ContentType="image/png"/>
  <Override PartName="/ppt/media/image118.png" ContentType="image/png"/>
  <Override PartName="/ppt/media/image76.png" ContentType="image/png"/>
  <Override PartName="/ppt/media/image266.tif" ContentType="image/tiff"/>
  <Override PartName="/ppt/media/image166.png" ContentType="image/png"/>
  <Override PartName="/ppt/media/image117.png" ContentType="image/png"/>
  <Override PartName="/ppt/media/image75.png" ContentType="image/png"/>
  <Override PartName="/ppt/media/image181.wmf" ContentType="image/x-wmf"/>
  <Override PartName="/ppt/media/image214.tif" ContentType="image/tiff"/>
  <Override PartName="/ppt/media/image114.png" ContentType="image/png"/>
  <Override PartName="/ppt/media/image72.png" ContentType="image/png"/>
  <Override PartName="/ppt/media/image207.wmf" ContentType="image/x-wmf"/>
  <Override PartName="/ppt/media/image180.wmf" ContentType="image/x-wmf"/>
  <Override PartName="/ppt/media/image162.png" ContentType="image/png"/>
  <Override PartName="/ppt/media/image113.png" ContentType="image/png"/>
  <Override PartName="/ppt/media/image71.png" ContentType="image/png"/>
  <Override PartName="/ppt/media/image19.png" ContentType="image/png"/>
  <Override PartName="/ppt/media/image161.png" ContentType="image/png"/>
  <Override PartName="/ppt/media/image70.png" ContentType="image/png"/>
  <Override PartName="/ppt/media/image156.png" ContentType="image/png"/>
  <Override PartName="/ppt/media/image13.jpeg" ContentType="image/jpeg"/>
  <Override PartName="/ppt/media/image107.png" ContentType="image/png"/>
  <Override PartName="/ppt/media/image65.png" ContentType="image/png"/>
  <Override PartName="/ppt/media/image255.tif" ContentType="image/tiff"/>
  <Override PartName="/ppt/media/image155.png" ContentType="image/png"/>
  <Override PartName="/ppt/media/image233.png" ContentType="image/png"/>
  <Override PartName="/ppt/media/image106.png" ContentType="image/png"/>
  <Override PartName="/ppt/media/image64.png" ContentType="image/png"/>
  <Override PartName="/ppt/media/image154.png" ContentType="image/png"/>
  <Override PartName="/ppt/media/image105.png" ContentType="image/png"/>
  <Override PartName="/ppt/media/image36.tif" ContentType="image/tiff"/>
  <Override PartName="/ppt/media/image63.png" ContentType="image/png"/>
  <Override PartName="/ppt/media/image187.jpeg" ContentType="image/jpeg"/>
  <Override PartName="/ppt/media/image231.tif" ContentType="image/tiff"/>
  <Override PartName="/ppt/media/image131.png" ContentType="image/png"/>
  <Override PartName="/ppt/media/image62.tif" ContentType="image/tiff"/>
  <Override PartName="/ppt/media/image251.tif" ContentType="image/tiff"/>
  <Override PartName="/ppt/media/image151.png" ContentType="image/png"/>
  <Override PartName="/ppt/media/image165.wmf" ContentType="image/x-wmf"/>
  <Override PartName="/ppt/media/image247.tif" ContentType="image/tiff"/>
  <Override PartName="/ppt/media/image78.tif" ContentType="image/tiff"/>
  <Override PartName="/ppt/media/image142.wmf" ContentType="image/x-wmf"/>
  <Override PartName="/ppt/media/image147.png" ContentType="image/png"/>
  <Override PartName="/ppt/media/image4.png" ContentType="image/png"/>
  <Override PartName="/ppt/media/image29.tif" ContentType="image/tiff"/>
  <Override PartName="/ppt/media/image56.png" ContentType="image/png"/>
  <Override PartName="/ppt/media/image51.wmf" ContentType="image/x-wmf"/>
  <Override PartName="/ppt/media/image50.png" ContentType="image/png"/>
  <Override PartName="/ppt/media/image263.png" ContentType="image/png"/>
  <Override PartName="/ppt/media/image236.tif" ContentType="image/tiff"/>
  <Override PartName="/ppt/media/image67.tif" ContentType="image/tiff"/>
  <Override PartName="/ppt/media/image94.png" ContentType="image/png"/>
  <Override PartName="/ppt/media/image136.png" ContentType="image/png"/>
  <Override PartName="/ppt/media/image11.jpeg" ContentType="image/jpeg"/>
  <Override PartName="/ppt/media/image45.png" ContentType="image/png"/>
  <Override PartName="/ppt/media/image261.png" ContentType="image/png"/>
  <Override PartName="/ppt/media/image92.png" ContentType="image/png"/>
  <Override PartName="/ppt/media/image134.png" ContentType="image/png"/>
  <Override PartName="/ppt/media/image212.png" ContentType="image/png"/>
  <Override PartName="/ppt/media/image43.png" ContentType="image/png"/>
  <Override PartName="/ppt/media/image91.png" ContentType="image/png"/>
  <Override PartName="/ppt/media/image133.png" ContentType="image/png"/>
  <Override PartName="/ppt/media/image42.png" ContentType="image/png"/>
  <Override PartName="/ppt/media/image40.png" ContentType="image/png"/>
  <Override PartName="/ppt/media/image55.png" ContentType="image/png"/>
  <Override PartName="/ppt/media/image12.jpeg" ContentType="image/jpeg"/>
  <Override PartName="/ppt/media/image32.jpeg" ContentType="image/jpeg"/>
  <Override PartName="/ppt/media/image183.png" ContentType="image/png"/>
  <Override PartName="/ppt/media/image80.png" ContentType="image/png"/>
  <Override PartName="/ppt/media/image122.png" ContentType="image/png"/>
  <Override PartName="/ppt/media/image200.png" ContentType="image/png"/>
  <Override PartName="/ppt/media/image31.png" ContentType="image/png"/>
  <Override PartName="/ppt/media/image258.png" ContentType="image/png"/>
  <Override PartName="/ppt/media/image89.png" ContentType="image/png"/>
  <Override PartName="/ppt/media/image221.tif" ContentType="image/tiff"/>
  <Override PartName="/ppt/media/image121.png" ContentType="image/png"/>
  <Override PartName="/ppt/media/image30.png" ContentType="image/png"/>
  <Override PartName="/ppt/media/image90.png" ContentType="image/png"/>
  <Override PartName="/ppt/media/image132.png" ContentType="image/png"/>
  <Override PartName="/ppt/media/image41.png" ContentType="image/png"/>
  <Override PartName="/ppt/media/image243.png" ContentType="image/png"/>
  <Override PartName="/ppt/media/image216.tif" ContentType="image/tiff"/>
  <Override PartName="/ppt/media/image116.png" ContentType="image/png"/>
  <Override PartName="/ppt/media/image74.png" ContentType="image/png"/>
  <Override PartName="/ppt/media/image8.png" ContentType="image/png"/>
  <Override PartName="/ppt/media/image249.tif" ContentType="image/tiff"/>
  <Override PartName="/ppt/media/image149.png" ContentType="image/png"/>
  <Override PartName="/ppt/media/image222.wmf" ContentType="image/x-wmf"/>
  <Override PartName="/ppt/media/image58.png" ContentType="image/png"/>
  <Override PartName="/ppt/media/image206.png" ContentType="image/png"/>
  <Override PartName="/ppt/media/image201.wmf" ContentType="image/x-wmf"/>
  <Override PartName="/ppt/media/image37.png" ContentType="image/png"/>
  <Override PartName="/ppt/media/image6.jpeg" ContentType="image/jpeg"/>
  <Override PartName="/ppt/media/image5.jpeg" ContentType="image/jpeg"/>
  <Override PartName="/ppt/media/image27.png" ContentType="image/png"/>
  <Override PartName="/ppt/media/image141.tif" ContentType="image/tiff"/>
  <Override PartName="/ppt/media/image26.png" ContentType="image/png"/>
  <Override PartName="/ppt/media/image3.png" ContentType="image/png"/>
  <Override PartName="/ppt/media/image25.png" ContentType="image/png"/>
  <Override PartName="/ppt/media/image79.png" ContentType="image/png"/>
  <Override PartName="/ppt/media/image111.png" ContentType="image/png"/>
  <Override PartName="/ppt/media/image20.png" ContentType="image/png"/>
  <Override PartName="/ppt/media/image208.tif" ContentType="image/tiff"/>
  <Override PartName="/ppt/media/image108.png" ContentType="image/png"/>
  <Override PartName="/ppt/media/image17.png" ContentType="image/png"/>
  <Override PartName="/ppt/media/image16.png" ContentType="image/png"/>
  <Override PartName="/ppt/media/image172.png" ContentType="image/png"/>
  <Override PartName="/ppt/media/image158.png" ContentType="image/png"/>
  <Override PartName="/ppt/media/image211.wmf" ContentType="image/x-wmf"/>
  <Override PartName="/ppt/media/image7.jpeg" ContentType="image/jpeg"/>
  <Override PartName="/ppt/media/image15.png" ContentType="image/png"/>
  <Override PartName="/ppt/media/image271.tif" ContentType="image/tiff"/>
  <Override PartName="/ppt/media/image24.wmf" ContentType="image/x-wmf"/>
  <Override PartName="/ppt/media/image171.png" ContentType="image/png"/>
  <Override PartName="/ppt/media/image157.png" ContentType="image/png"/>
  <Override PartName="/ppt/media/image14.png" ContentType="image/png"/>
  <Override PartName="/ppt/media/image101.png" ContentType="image/png"/>
  <Override PartName="/ppt/media/image10.png" ContentType="image/png"/>
  <Override PartName="/ppt/media/image9.png" ContentType="image/png"/>
  <Override PartName="/ppt/media/image23.png" ContentType="image/png"/>
  <Override PartName="/ppt/media/image22.png" ContentType="image/png"/>
  <Override PartName="/ppt/media/image98.png" ContentType="image/png"/>
  <Override PartName="/ppt/media/image146.wmf" ContentType="image/x-wmf"/>
  <Override PartName="/ppt/media/image143.png" ContentType="image/png"/>
  <Override PartName="/ppt/media/image112.tif" ContentType="image/tiff"/>
  <Override PartName="/ppt/media/image52.png" ContentType="image/png"/>
  <Override PartName="/ppt/media/image223.png" ContentType="image/png"/>
  <Override PartName="/ppt/media/image54.png" ContentType="image/png"/>
  <Override PartName="/ppt/media/image2.png" ContentType="image/png"/>
  <Override PartName="/ppt/media/image39.png" ContentType="image/png"/>
  <Override PartName="/ppt/media/image99.png" ContentType="image/png"/>
  <Override PartName="/ppt/media/image202.wmf" ContentType="image/x-wmf"/>
  <Override PartName="/ppt/media/image38.png" ContentType="image/png"/>
  <Override PartName="/ppt/media/image144.png" ContentType="image/png"/>
  <Override PartName="/ppt/media/image1.png" ContentType="image/png"/>
  <Override PartName="/ppt/media/image53.png" ContentType="image/png"/>
  <Override PartName="/ppt/media/image48.png" ContentType="image/png"/>
  <Override PartName="/ppt/media/image21.png" ContentType="image/png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9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76ECC09-7C46-4F52-B855-D4923E841EE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4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A2B2FD0-210F-4D58-832A-1051376A6455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4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4FE7A72-AD3A-4540-A430-C30FB2BB293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2000" spc="-1" strike="noStrike">
                <a:latin typeface="Arial"/>
              </a:rPr>
              <a:t>Standard de-identification and anonymization techniques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(data suppression, swapping, obfuscation)  are ineffective with genomic data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05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6E621B8-2AAE-4175-BAC5-F791D0CA68C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1273C25-D224-4976-A001-60004855AE2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53" name="CustomShape 2"/>
          <p:cNvSpPr/>
          <p:nvPr/>
        </p:nvSpPr>
        <p:spPr>
          <a:xfrm>
            <a:off x="3881520" y="8686800"/>
            <a:ext cx="297468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8D6833D1-3639-440C-951E-922FA45BD0CF}" type="slidenum">
              <a:rPr b="0" lang="en-US" sz="13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300" spc="-1" strike="noStrike">
              <a:latin typeface="Arial"/>
            </a:endParaRPr>
          </a:p>
        </p:txBody>
      </p:sp>
      <p:sp>
        <p:nvSpPr>
          <p:cNvPr id="1054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6040" cy="4114440"/>
          </a:xfrm>
          <a:prstGeom prst="rect">
            <a:avLst/>
          </a:prstGeom>
        </p:spPr>
        <p:txBody>
          <a:bodyPr anchor="ctr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extShape 1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939877D-6192-4F1C-B5CE-8914D5760B75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56" name="CustomShape 2"/>
          <p:cNvSpPr/>
          <p:nvPr/>
        </p:nvSpPr>
        <p:spPr>
          <a:xfrm>
            <a:off x="3881520" y="8686800"/>
            <a:ext cx="297468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C33E87E8-EEB8-4E8B-9C3A-826347874E90}" type="slidenum">
              <a:rPr b="0" lang="en-US" sz="13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300" spc="-1" strike="noStrike"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body"/>
          </p:nvPr>
        </p:nvSpPr>
        <p:spPr>
          <a:xfrm>
            <a:off x="685800" y="4341960"/>
            <a:ext cx="5486040" cy="4114440"/>
          </a:xfrm>
          <a:prstGeom prst="rect">
            <a:avLst/>
          </a:prstGeom>
        </p:spPr>
        <p:txBody>
          <a:bodyPr anchor="ctr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5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2A169F5-2640-45CC-B05A-0AF7948FE247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4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30BD475-1BDD-4BDD-BB95-BA426F84B591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6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0636337-C820-4D78-B19A-AB05A40CBAE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6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5ECBB9C-1F3D-45DB-A7C5-3A6DA670674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en-US" sz="2000" spc="-1" strike="noStrike">
              <a:latin typeface="Arial"/>
            </a:endParaRPr>
          </a:p>
        </p:txBody>
      </p:sp>
      <p:sp>
        <p:nvSpPr>
          <p:cNvPr id="106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A72CDED-E730-4644-8D3B-45BFD51FACD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4023C62-FEA5-49F6-A522-0C9CCC51EF4A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DPPH - January 19th, 2018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A8FBC45-B985-4212-BF02-C113CD56D34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CCAE7418-6336-4A76-A7FF-D90C7C1086D8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DPPH - January 19th, 2018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C3CE452-9019-4A00-8F5A-8C331CA8817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6" name="Picture 6" descr=""/>
          <p:cNvPicPr/>
          <p:nvPr/>
        </p:nvPicPr>
        <p:blipFill>
          <a:blip r:embed="rId2"/>
          <a:stretch/>
        </p:blipFill>
        <p:spPr>
          <a:xfrm>
            <a:off x="0" y="6457680"/>
            <a:ext cx="837720" cy="39996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6EEC20CA-F2DB-429C-91C4-9ADFB5A9E712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DPPH - January 19th, 2018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B8710E6-9576-4A04-8CB5-787C8B335CA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66760" y="196200"/>
            <a:ext cx="11649960" cy="62316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0" lang="en-US" sz="3200" spc="66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A4FCCBE-DC80-4416-94E9-1272903D812A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PhD Private Defense - Raisaro  |  2018</a:t>
            </a:r>
            <a:endParaRPr b="0" lang="en-US" sz="1200" spc="-1" strike="noStrike">
              <a:latin typeface="Times New Roman"/>
            </a:endParaRPr>
          </a:p>
        </p:txBody>
      </p:sp>
      <p:pic>
        <p:nvPicPr>
          <p:cNvPr id="127" name="image1.png" descr=""/>
          <p:cNvPicPr/>
          <p:nvPr/>
        </p:nvPicPr>
        <p:blipFill>
          <a:blip r:embed="rId2"/>
          <a:stretch/>
        </p:blipFill>
        <p:spPr>
          <a:xfrm>
            <a:off x="397440" y="6198120"/>
            <a:ext cx="1118520" cy="535680"/>
          </a:xfrm>
          <a:prstGeom prst="rect">
            <a:avLst/>
          </a:prstGeom>
          <a:ln w="12600">
            <a:noFill/>
          </a:ln>
        </p:spPr>
      </p:pic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266760" y="1056240"/>
            <a:ext cx="11623320" cy="514152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8b8b8b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F6984F5-FDEB-4C7D-A2DE-B93F7FB05651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DPPH - January 19th, 2018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8014A24-2114-43EE-8144-9E7DF0FD445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/>
          </p:nvPr>
        </p:nvSpPr>
        <p:spPr>
          <a:xfrm>
            <a:off x="609480" y="6245280"/>
            <a:ext cx="2844360" cy="4759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44EAC2AF-68A9-4CB6-B7C1-6112EB66B466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ftr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sldNum"/>
          </p:nvPr>
        </p:nvSpPr>
        <p:spPr>
          <a:xfrm>
            <a:off x="8737560" y="6245280"/>
            <a:ext cx="2844360" cy="4759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8C0098E-5683-4F47-86C8-2EEA0989053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5997960" y="842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2" name="Picture 8" descr=""/>
          <p:cNvPicPr/>
          <p:nvPr/>
        </p:nvPicPr>
        <p:blipFill>
          <a:blip r:embed="rId2"/>
          <a:stretch/>
        </p:blipFill>
        <p:spPr>
          <a:xfrm>
            <a:off x="0" y="6457680"/>
            <a:ext cx="837720" cy="39996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1A447A70-7A0C-46BE-B60C-EAE35A245968}" type="datetime1">
              <a:rPr b="0" lang="en-US" sz="1200" spc="-1" strike="noStrike">
                <a:solidFill>
                  <a:srgbClr val="8b8b8b"/>
                </a:solidFill>
                <a:latin typeface="Calibri"/>
              </a:rPr>
              <a:t>06/14/2018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DPPH - January 19th, 2018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0B7ADF7-DAC8-40BE-8890-1A8A700CECD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wmf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ocrportal.hhs.gov/ocr/breach/breach_report.jsf" TargetMode="External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tif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image" Target="../media/image33.tif"/><Relationship Id="rId5" Type="http://schemas.openxmlformats.org/officeDocument/2006/relationships/image" Target="../media/image34.tif"/><Relationship Id="rId6" Type="http://schemas.openxmlformats.org/officeDocument/2006/relationships/image" Target="../media/image35.tif"/><Relationship Id="rId7" Type="http://schemas.openxmlformats.org/officeDocument/2006/relationships/image" Target="../media/image36.tif"/><Relationship Id="rId8" Type="http://schemas.openxmlformats.org/officeDocument/2006/relationships/slideLayout" Target="../slideLayouts/slideLayout37.xml"/><Relationship Id="rId9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6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wm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7.tif"/><Relationship Id="rId2" Type="http://schemas.openxmlformats.org/officeDocument/2006/relationships/image" Target="../media/image58.png"/><Relationship Id="rId3" Type="http://schemas.openxmlformats.org/officeDocument/2006/relationships/image" Target="../media/image59.tif"/><Relationship Id="rId4" Type="http://schemas.openxmlformats.org/officeDocument/2006/relationships/image" Target="../media/image60.png"/><Relationship Id="rId5" Type="http://schemas.openxmlformats.org/officeDocument/2006/relationships/image" Target="../media/image61.tif"/><Relationship Id="rId6" Type="http://schemas.openxmlformats.org/officeDocument/2006/relationships/image" Target="../media/image62.tif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tif"/><Relationship Id="rId11" Type="http://schemas.openxmlformats.org/officeDocument/2006/relationships/image" Target="../media/image67.tif"/><Relationship Id="rId12" Type="http://schemas.openxmlformats.org/officeDocument/2006/relationships/image" Target="../media/image68.tif"/><Relationship Id="rId13" Type="http://schemas.openxmlformats.org/officeDocument/2006/relationships/image" Target="../media/image69.tif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20" Type="http://schemas.openxmlformats.org/officeDocument/2006/relationships/image" Target="../media/image76.png"/><Relationship Id="rId21" Type="http://schemas.openxmlformats.org/officeDocument/2006/relationships/image" Target="../media/image77.png"/><Relationship Id="rId22" Type="http://schemas.openxmlformats.org/officeDocument/2006/relationships/image" Target="../media/image78.tif"/><Relationship Id="rId2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03.png"/><Relationship Id="rId24" Type="http://schemas.openxmlformats.org/officeDocument/2006/relationships/image" Target="../media/image104.png"/><Relationship Id="rId25" Type="http://schemas.openxmlformats.org/officeDocument/2006/relationships/image" Target="../media/image105.png"/><Relationship Id="rId26" Type="http://schemas.openxmlformats.org/officeDocument/2006/relationships/image" Target="../media/image106.png"/><Relationship Id="rId27" Type="http://schemas.openxmlformats.org/officeDocument/2006/relationships/image" Target="../media/image107.png"/><Relationship Id="rId28" Type="http://schemas.openxmlformats.org/officeDocument/2006/relationships/image" Target="../media/image108.png"/><Relationship Id="rId29" Type="http://schemas.openxmlformats.org/officeDocument/2006/relationships/image" Target="../media/image109.png"/><Relationship Id="rId30" Type="http://schemas.openxmlformats.org/officeDocument/2006/relationships/image" Target="../media/image110.png"/><Relationship Id="rId31" Type="http://schemas.openxmlformats.org/officeDocument/2006/relationships/image" Target="../media/image111.png"/><Relationship Id="rId32" Type="http://schemas.openxmlformats.org/officeDocument/2006/relationships/image" Target="../media/image112.tif"/><Relationship Id="rId33" Type="http://schemas.openxmlformats.org/officeDocument/2006/relationships/image" Target="../media/image113.png"/><Relationship Id="rId34" Type="http://schemas.openxmlformats.org/officeDocument/2006/relationships/image" Target="../media/image114.png"/><Relationship Id="rId35" Type="http://schemas.openxmlformats.org/officeDocument/2006/relationships/image" Target="../media/image115.png"/><Relationship Id="rId36" Type="http://schemas.openxmlformats.org/officeDocument/2006/relationships/image" Target="../media/image116.png"/><Relationship Id="rId37" Type="http://schemas.openxmlformats.org/officeDocument/2006/relationships/image" Target="../media/image117.png"/><Relationship Id="rId38" Type="http://schemas.openxmlformats.org/officeDocument/2006/relationships/image" Target="../media/image118.png"/><Relationship Id="rId39" Type="http://schemas.openxmlformats.org/officeDocument/2006/relationships/image" Target="../media/image119.png"/><Relationship Id="rId40" Type="http://schemas.openxmlformats.org/officeDocument/2006/relationships/image" Target="../media/image120.png"/><Relationship Id="rId41" Type="http://schemas.openxmlformats.org/officeDocument/2006/relationships/image" Target="../media/image121.png"/><Relationship Id="rId42" Type="http://schemas.openxmlformats.org/officeDocument/2006/relationships/image" Target="../media/image122.png"/><Relationship Id="rId4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6" Type="http://schemas.openxmlformats.org/officeDocument/2006/relationships/image" Target="../media/image138.png"/><Relationship Id="rId17" Type="http://schemas.openxmlformats.org/officeDocument/2006/relationships/image" Target="../media/image139.png"/><Relationship Id="rId18" Type="http://schemas.openxmlformats.org/officeDocument/2006/relationships/image" Target="../media/image140.png"/><Relationship Id="rId19" Type="http://schemas.openxmlformats.org/officeDocument/2006/relationships/image" Target="../media/image141.tif"/><Relationship Id="rId20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2.wmf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image" Target="../media/image145.wmf"/><Relationship Id="rId5" Type="http://schemas.openxmlformats.org/officeDocument/2006/relationships/image" Target="../media/image146.wmf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8" Type="http://schemas.openxmlformats.org/officeDocument/2006/relationships/image" Target="../media/image149.png"/><Relationship Id="rId9" Type="http://schemas.openxmlformats.org/officeDocument/2006/relationships/image" Target="../media/image150.png"/><Relationship Id="rId10" Type="http://schemas.openxmlformats.org/officeDocument/2006/relationships/image" Target="../media/image151.png"/><Relationship Id="rId11" Type="http://schemas.openxmlformats.org/officeDocument/2006/relationships/image" Target="../media/image152.png"/><Relationship Id="rId12" Type="http://schemas.openxmlformats.org/officeDocument/2006/relationships/image" Target="../media/image153.png"/><Relationship Id="rId13" Type="http://schemas.openxmlformats.org/officeDocument/2006/relationships/image" Target="../media/image154.png"/><Relationship Id="rId14" Type="http://schemas.openxmlformats.org/officeDocument/2006/relationships/image" Target="../media/image155.png"/><Relationship Id="rId15" Type="http://schemas.openxmlformats.org/officeDocument/2006/relationships/image" Target="../media/image156.png"/><Relationship Id="rId16" Type="http://schemas.openxmlformats.org/officeDocument/2006/relationships/image" Target="../media/image157.png"/><Relationship Id="rId17" Type="http://schemas.openxmlformats.org/officeDocument/2006/relationships/image" Target="../media/image158.png"/><Relationship Id="rId18" Type="http://schemas.openxmlformats.org/officeDocument/2006/relationships/image" Target="../media/image159.png"/><Relationship Id="rId19" Type="http://schemas.openxmlformats.org/officeDocument/2006/relationships/image" Target="../media/image160.png"/><Relationship Id="rId20" Type="http://schemas.openxmlformats.org/officeDocument/2006/relationships/image" Target="../media/image161.png"/><Relationship Id="rId21" Type="http://schemas.microsoft.com/office/2007/relationships/hdphoto" Target="media/hdphoto1.wdp"/><Relationship Id="rId22" Type="http://schemas.openxmlformats.org/officeDocument/2006/relationships/image" Target="../media/image162.png"/><Relationship Id="rId23" Type="http://schemas.openxmlformats.org/officeDocument/2006/relationships/image" Target="../media/image163.wmf"/><Relationship Id="rId24" Type="http://schemas.openxmlformats.org/officeDocument/2006/relationships/image" Target="../media/image164.tif"/><Relationship Id="rId25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65.wmf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9" Type="http://schemas.openxmlformats.org/officeDocument/2006/relationships/image" Target="../media/image173.png"/><Relationship Id="rId10" Type="http://schemas.openxmlformats.org/officeDocument/2006/relationships/image" Target="../media/image174.png"/><Relationship Id="rId11" Type="http://schemas.openxmlformats.org/officeDocument/2006/relationships/image" Target="../media/image175.png"/><Relationship Id="rId12" Type="http://schemas.openxmlformats.org/officeDocument/2006/relationships/image" Target="../media/image176.png"/><Relationship Id="rId13" Type="http://schemas.microsoft.com/office/2007/relationships/hdphoto" Target="media/hdphoto2.wdp"/><Relationship Id="rId14" Type="http://schemas.openxmlformats.org/officeDocument/2006/relationships/image" Target="../media/image177.png"/><Relationship Id="rId15" Type="http://schemas.openxmlformats.org/officeDocument/2006/relationships/slideLayout" Target="../slideLayouts/slideLayout13.xml"/><Relationship Id="rId16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drive.switch.ch/index.php/s/PAc5ZSnlmlguz83" TargetMode="External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78.wmf"/><Relationship Id="rId2" Type="http://schemas.openxmlformats.org/officeDocument/2006/relationships/image" Target="../media/image179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80.wmf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81.wmf"/><Relationship Id="rId2" Type="http://schemas.openxmlformats.org/officeDocument/2006/relationships/image" Target="../media/image182.tif"/><Relationship Id="rId3" Type="http://schemas.openxmlformats.org/officeDocument/2006/relationships/image" Target="../media/image183.png"/><Relationship Id="rId4" Type="http://schemas.openxmlformats.org/officeDocument/2006/relationships/image" Target="../media/image184.tif"/><Relationship Id="rId5" Type="http://schemas.openxmlformats.org/officeDocument/2006/relationships/image" Target="../media/image185.tif"/><Relationship Id="rId6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86.jpeg"/><Relationship Id="rId2" Type="http://schemas.openxmlformats.org/officeDocument/2006/relationships/image" Target="../media/image187.jpeg"/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190.jpeg"/><Relationship Id="rId6" Type="http://schemas.openxmlformats.org/officeDocument/2006/relationships/image" Target="../media/image191.jpe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image" Target="../media/image194.png"/><Relationship Id="rId10" Type="http://schemas.openxmlformats.org/officeDocument/2006/relationships/image" Target="../media/image195.png"/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198.png"/><Relationship Id="rId14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99.tif"/><Relationship Id="rId2" Type="http://schemas.openxmlformats.org/officeDocument/2006/relationships/image" Target="../media/image200.png"/><Relationship Id="rId3" Type="http://schemas.openxmlformats.org/officeDocument/2006/relationships/image" Target="../media/image201.wmf"/><Relationship Id="rId4" Type="http://schemas.openxmlformats.org/officeDocument/2006/relationships/image" Target="../media/image202.wmf"/><Relationship Id="rId5" Type="http://schemas.openxmlformats.org/officeDocument/2006/relationships/image" Target="../media/image203.png"/><Relationship Id="rId6" Type="http://schemas.openxmlformats.org/officeDocument/2006/relationships/image" Target="../media/image204.tif"/><Relationship Id="rId7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05.png"/><Relationship Id="rId2" Type="http://schemas.openxmlformats.org/officeDocument/2006/relationships/image" Target="../media/image206.pn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07.wmf"/><Relationship Id="rId2" Type="http://schemas.openxmlformats.org/officeDocument/2006/relationships/image" Target="../media/image208.tif"/><Relationship Id="rId3" Type="http://schemas.openxmlformats.org/officeDocument/2006/relationships/image" Target="../media/image209.tif"/><Relationship Id="rId4" Type="http://schemas.openxmlformats.org/officeDocument/2006/relationships/image" Target="../media/image210.tif"/><Relationship Id="rId5" Type="http://schemas.openxmlformats.org/officeDocument/2006/relationships/image" Target="../media/image211.wmf"/><Relationship Id="rId6" Type="http://schemas.openxmlformats.org/officeDocument/2006/relationships/image" Target="../media/image212.png"/><Relationship Id="rId7" Type="http://schemas.openxmlformats.org/officeDocument/2006/relationships/image" Target="../media/image213.wmf"/><Relationship Id="rId8" Type="http://schemas.openxmlformats.org/officeDocument/2006/relationships/image" Target="../media/image214.tif"/><Relationship Id="rId9" Type="http://schemas.openxmlformats.org/officeDocument/2006/relationships/image" Target="../media/image215.tif"/><Relationship Id="rId10" Type="http://schemas.openxmlformats.org/officeDocument/2006/relationships/image" Target="../media/image216.tif"/><Relationship Id="rId11" Type="http://schemas.openxmlformats.org/officeDocument/2006/relationships/image" Target="../media/image217.wmf"/><Relationship Id="rId12" Type="http://schemas.openxmlformats.org/officeDocument/2006/relationships/image" Target="../media/image218.png"/><Relationship Id="rId13" Type="http://schemas.openxmlformats.org/officeDocument/2006/relationships/image" Target="../media/image219.wmf"/><Relationship Id="rId14" Type="http://schemas.openxmlformats.org/officeDocument/2006/relationships/image" Target="../media/image220.tif"/><Relationship Id="rId15" Type="http://schemas.openxmlformats.org/officeDocument/2006/relationships/image" Target="../media/image221.tif"/><Relationship Id="rId16" Type="http://schemas.openxmlformats.org/officeDocument/2006/relationships/image" Target="../media/image222.wmf"/><Relationship Id="rId17" Type="http://schemas.openxmlformats.org/officeDocument/2006/relationships/image" Target="../media/image223.png"/><Relationship Id="rId18" Type="http://schemas.openxmlformats.org/officeDocument/2006/relationships/image" Target="../media/image224.wmf"/><Relationship Id="rId19" Type="http://schemas.openxmlformats.org/officeDocument/2006/relationships/image" Target="../media/image225.tif"/><Relationship Id="rId20" Type="http://schemas.openxmlformats.org/officeDocument/2006/relationships/image" Target="../media/image226.tif"/><Relationship Id="rId21" Type="http://schemas.openxmlformats.org/officeDocument/2006/relationships/image" Target="../media/image227.wmf"/><Relationship Id="rId22" Type="http://schemas.openxmlformats.org/officeDocument/2006/relationships/image" Target="../media/image228.png"/><Relationship Id="rId23" Type="http://schemas.openxmlformats.org/officeDocument/2006/relationships/image" Target="../media/image229.wmf"/><Relationship Id="rId24" Type="http://schemas.openxmlformats.org/officeDocument/2006/relationships/image" Target="../media/image230.tif"/><Relationship Id="rId25" Type="http://schemas.openxmlformats.org/officeDocument/2006/relationships/image" Target="../media/image231.tif"/><Relationship Id="rId26" Type="http://schemas.openxmlformats.org/officeDocument/2006/relationships/image" Target="../media/image232.wmf"/><Relationship Id="rId27" Type="http://schemas.openxmlformats.org/officeDocument/2006/relationships/image" Target="../media/image233.png"/><Relationship Id="rId28" Type="http://schemas.openxmlformats.org/officeDocument/2006/relationships/image" Target="../media/image234.wmf"/><Relationship Id="rId29" Type="http://schemas.openxmlformats.org/officeDocument/2006/relationships/image" Target="../media/image235.tif"/><Relationship Id="rId30" Type="http://schemas.openxmlformats.org/officeDocument/2006/relationships/image" Target="../media/image236.tif"/><Relationship Id="rId31" Type="http://schemas.openxmlformats.org/officeDocument/2006/relationships/image" Target="../media/image237.wmf"/><Relationship Id="rId32" Type="http://schemas.openxmlformats.org/officeDocument/2006/relationships/image" Target="../media/image238.png"/><Relationship Id="rId33" Type="http://schemas.openxmlformats.org/officeDocument/2006/relationships/image" Target="../media/image239.wmf"/><Relationship Id="rId34" Type="http://schemas.openxmlformats.org/officeDocument/2006/relationships/image" Target="../media/image240.tif"/><Relationship Id="rId35" Type="http://schemas.openxmlformats.org/officeDocument/2006/relationships/image" Target="../media/image241.tif"/><Relationship Id="rId36" Type="http://schemas.openxmlformats.org/officeDocument/2006/relationships/image" Target="../media/image242.wmf"/><Relationship Id="rId37" Type="http://schemas.openxmlformats.org/officeDocument/2006/relationships/image" Target="../media/image243.png"/><Relationship Id="rId38" Type="http://schemas.openxmlformats.org/officeDocument/2006/relationships/image" Target="../media/image244.wmf"/><Relationship Id="rId39" Type="http://schemas.openxmlformats.org/officeDocument/2006/relationships/image" Target="../media/image245.tif"/><Relationship Id="rId40" Type="http://schemas.openxmlformats.org/officeDocument/2006/relationships/image" Target="../media/image246.tif"/><Relationship Id="rId41" Type="http://schemas.openxmlformats.org/officeDocument/2006/relationships/image" Target="../media/image247.tif"/><Relationship Id="rId42" Type="http://schemas.openxmlformats.org/officeDocument/2006/relationships/image" Target="../media/image248.tif"/><Relationship Id="rId43" Type="http://schemas.openxmlformats.org/officeDocument/2006/relationships/image" Target="../media/image249.tif"/><Relationship Id="rId44" Type="http://schemas.openxmlformats.org/officeDocument/2006/relationships/image" Target="../media/image250.tif"/><Relationship Id="rId45" Type="http://schemas.openxmlformats.org/officeDocument/2006/relationships/image" Target="../media/image251.tif"/><Relationship Id="rId46" Type="http://schemas.openxmlformats.org/officeDocument/2006/relationships/image" Target="../media/image252.tif"/><Relationship Id="rId47" Type="http://schemas.openxmlformats.org/officeDocument/2006/relationships/image" Target="../media/image253.jpeg"/><Relationship Id="rId4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54.png"/><Relationship Id="rId2" Type="http://schemas.openxmlformats.org/officeDocument/2006/relationships/image" Target="../media/image255.tif"/><Relationship Id="rId3" Type="http://schemas.openxmlformats.org/officeDocument/2006/relationships/slideLayout" Target="../slideLayouts/slideLayout7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56.png"/><Relationship Id="rId2" Type="http://schemas.openxmlformats.org/officeDocument/2006/relationships/image" Target="../media/image257.png"/><Relationship Id="rId3" Type="http://schemas.openxmlformats.org/officeDocument/2006/relationships/image" Target="../media/image258.png"/><Relationship Id="rId4" Type="http://schemas.openxmlformats.org/officeDocument/2006/relationships/image" Target="../media/image259.tif"/><Relationship Id="rId5" Type="http://schemas.openxmlformats.org/officeDocument/2006/relationships/image" Target="../media/image260.tif"/><Relationship Id="rId6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61.png"/><Relationship Id="rId2" Type="http://schemas.openxmlformats.org/officeDocument/2006/relationships/image" Target="../media/image262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63.png"/><Relationship Id="rId2" Type="http://schemas.openxmlformats.org/officeDocument/2006/relationships/image" Target="../media/image264.tif"/><Relationship Id="rId3" Type="http://schemas.openxmlformats.org/officeDocument/2006/relationships/image" Target="../media/image265.tif"/><Relationship Id="rId4" Type="http://schemas.openxmlformats.org/officeDocument/2006/relationships/image" Target="../media/image266.tif"/><Relationship Id="rId5" Type="http://schemas.openxmlformats.org/officeDocument/2006/relationships/image" Target="../media/image267.tif"/><Relationship Id="rId6" Type="http://schemas.openxmlformats.org/officeDocument/2006/relationships/image" Target="../media/image268.tif"/><Relationship Id="rId7" Type="http://schemas.openxmlformats.org/officeDocument/2006/relationships/image" Target="../media/image269.tif"/><Relationship Id="rId8" Type="http://schemas.openxmlformats.org/officeDocument/2006/relationships/image" Target="../media/image270.tif"/><Relationship Id="rId9" Type="http://schemas.openxmlformats.org/officeDocument/2006/relationships/image" Target="../media/image271.tif"/><Relationship Id="rId10" Type="http://schemas.openxmlformats.org/officeDocument/2006/relationships/slideLayout" Target="../slideLayouts/slideLayout85.xml"/><Relationship Id="rId11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848520" y="2170800"/>
            <a:ext cx="10547280" cy="23518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 Light"/>
              </a:rPr>
              <a:t>Responding to the Security and Privacy Challenges Raised by </a:t>
            </a:r>
            <a:br/>
            <a:r>
              <a:rPr b="1" lang="en-US" sz="5400" spc="-1" strike="noStrike">
                <a:solidFill>
                  <a:srgbClr val="000000"/>
                </a:solidFill>
                <a:latin typeface="Calibri Light"/>
              </a:rPr>
              <a:t>P4 Medicine</a:t>
            </a:r>
            <a:endParaRPr b="0" lang="en-US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1550160" y="4678920"/>
            <a:ext cx="9143640" cy="538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i="1" lang="en-US" sz="2000" spc="-1" strike="noStrike">
                <a:solidFill>
                  <a:srgbClr val="000000"/>
                </a:solidFill>
                <a:latin typeface="Calibri"/>
              </a:rPr>
              <a:t>14 June 2018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35" name="Picture 11" descr=""/>
          <p:cNvPicPr/>
          <p:nvPr/>
        </p:nvPicPr>
        <p:blipFill>
          <a:blip r:embed="rId1"/>
          <a:stretch/>
        </p:blipFill>
        <p:spPr>
          <a:xfrm>
            <a:off x="10490400" y="189360"/>
            <a:ext cx="1600560" cy="93564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>
            <a:off x="1125360" y="5429160"/>
            <a:ext cx="9882360" cy="200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Jean-Pierre Hubaux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With gratitude to all the biomedical and CS researchers I have the privilege to work with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3458880" y="657360"/>
            <a:ext cx="521496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Summer School</a:t>
            </a:r>
            <a:br/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   on real-world crypto and privacy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Sibenik</a:t>
            </a:r>
            <a:endParaRPr b="0" lang="en-US" sz="28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1729080" y="-116280"/>
            <a:ext cx="8481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Direct to Consumer Genomics (1/2)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1932480" y="85788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Ancestry.com  (1 million+ customers)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8" name="Picture 6" descr=""/>
          <p:cNvPicPr/>
          <p:nvPr/>
        </p:nvPicPr>
        <p:blipFill>
          <a:blip r:embed="rId1"/>
          <a:stretch/>
        </p:blipFill>
        <p:spPr>
          <a:xfrm>
            <a:off x="2588760" y="1452240"/>
            <a:ext cx="7238520" cy="5405400"/>
          </a:xfrm>
          <a:prstGeom prst="rect">
            <a:avLst/>
          </a:prstGeom>
          <a:ln>
            <a:noFill/>
          </a:ln>
        </p:spPr>
      </p:pic>
      <p:sp>
        <p:nvSpPr>
          <p:cNvPr id="389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© EPFL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90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ACE9D1D-34D2-45D4-9D20-6202A3E2A7B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729080" y="-116280"/>
            <a:ext cx="8481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Direct to Consumer Genomics (2/2)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1981080" y="12096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23andMe.com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(1 million+ customers)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3" name="Picture 2" descr=""/>
          <p:cNvPicPr/>
          <p:nvPr/>
        </p:nvPicPr>
        <p:blipFill>
          <a:blip r:embed="rId1"/>
          <a:stretch/>
        </p:blipFill>
        <p:spPr>
          <a:xfrm>
            <a:off x="2790360" y="2540160"/>
            <a:ext cx="7282440" cy="3633840"/>
          </a:xfrm>
          <a:prstGeom prst="rect">
            <a:avLst/>
          </a:prstGeom>
          <a:ln>
            <a:noFill/>
          </a:ln>
        </p:spPr>
      </p:pic>
      <p:pic>
        <p:nvPicPr>
          <p:cNvPr id="394" name="Picture 4" descr=""/>
          <p:cNvPicPr/>
          <p:nvPr/>
        </p:nvPicPr>
        <p:blipFill>
          <a:blip r:embed="rId2"/>
          <a:stretch/>
        </p:blipFill>
        <p:spPr>
          <a:xfrm>
            <a:off x="7943400" y="1150200"/>
            <a:ext cx="1707840" cy="923400"/>
          </a:xfrm>
          <a:prstGeom prst="rect">
            <a:avLst/>
          </a:prstGeom>
          <a:ln>
            <a:noFill/>
          </a:ln>
        </p:spPr>
      </p:pic>
      <p:sp>
        <p:nvSpPr>
          <p:cNvPr id="395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© EPFL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9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EEBC315-8A62-4B80-B4B3-F55C9939BE7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1981080" y="-2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Most common genetic variation: </a:t>
            </a:r>
            <a:br/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Single Nucleotide Polymorphism (SNP)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TextShape 2"/>
          <p:cNvSpPr txBox="1"/>
          <p:nvPr/>
        </p:nvSpPr>
        <p:spPr>
          <a:xfrm>
            <a:off x="1647720" y="1416960"/>
            <a:ext cx="5717880" cy="5135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Occurs when, at a specific position, at least a single nucleotide (A,C,G, or T) differs between members of the same species in more than 1% of the population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Potential nucleotides for a SNP are called </a:t>
            </a:r>
            <a:r>
              <a:rPr b="1" lang="en-US" sz="2200" spc="-1" strike="noStrike">
                <a:solidFill>
                  <a:srgbClr val="000000"/>
                </a:solidFill>
                <a:latin typeface="Calibri"/>
              </a:rPr>
              <a:t>alleles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2 different alleles can be observed for each SNP: 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Major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allele (M)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inor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allele (m)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Every genome carries 2 alleles at each SNP position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A SNP can be either:</a:t>
            </a:r>
            <a:endParaRPr b="0" lang="en-US" sz="22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Homozygous minor  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[m,m]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Heterozygous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[m,M] or [M,m]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Homozygous major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[M,M]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TextShape 3"/>
          <p:cNvSpPr txBox="1"/>
          <p:nvPr/>
        </p:nvSpPr>
        <p:spPr>
          <a:xfrm>
            <a:off x="8090640" y="625464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446D92F-7A54-4B3A-ADAA-52E413B414D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graphicFrame>
        <p:nvGraphicFramePr>
          <p:cNvPr id="400" name="Table 4"/>
          <p:cNvGraphicFramePr/>
          <p:nvPr/>
        </p:nvGraphicFramePr>
        <p:xfrm>
          <a:off x="7682400" y="23832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1" name="Table 5"/>
          <p:cNvGraphicFramePr/>
          <p:nvPr/>
        </p:nvGraphicFramePr>
        <p:xfrm>
          <a:off x="7685640" y="20232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2" name="Table 6"/>
          <p:cNvGraphicFramePr/>
          <p:nvPr/>
        </p:nvGraphicFramePr>
        <p:xfrm>
          <a:off x="7711200" y="36594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3" name="Table 7"/>
          <p:cNvGraphicFramePr/>
          <p:nvPr/>
        </p:nvGraphicFramePr>
        <p:xfrm>
          <a:off x="7714080" y="32994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sp>
        <p:nvSpPr>
          <p:cNvPr id="404" name="CustomShape 8"/>
          <p:cNvSpPr/>
          <p:nvPr/>
        </p:nvSpPr>
        <p:spPr>
          <a:xfrm rot="5400000">
            <a:off x="7000920" y="2907000"/>
            <a:ext cx="2179080" cy="254880"/>
          </a:xfrm>
          <a:prstGeom prst="roundRect">
            <a:avLst>
              <a:gd name="adj" fmla="val 16667"/>
            </a:avLst>
          </a:prstGeom>
          <a:solidFill>
            <a:srgbClr val="ff9999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9"/>
          <p:cNvSpPr/>
          <p:nvPr/>
        </p:nvSpPr>
        <p:spPr>
          <a:xfrm>
            <a:off x="8218080" y="1683360"/>
            <a:ext cx="1405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Individual A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06" name="CustomShape 10"/>
          <p:cNvSpPr/>
          <p:nvPr/>
        </p:nvSpPr>
        <p:spPr>
          <a:xfrm>
            <a:off x="8218080" y="3014280"/>
            <a:ext cx="14050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Calibri"/>
              </a:rPr>
              <a:t>Individual 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07" name="CustomShape 11"/>
          <p:cNvSpPr/>
          <p:nvPr/>
        </p:nvSpPr>
        <p:spPr>
          <a:xfrm>
            <a:off x="7246080" y="215856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8" name="CustomShape 12"/>
          <p:cNvSpPr/>
          <p:nvPr/>
        </p:nvSpPr>
        <p:spPr>
          <a:xfrm>
            <a:off x="10086120" y="215856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9" name="CustomShape 13"/>
          <p:cNvSpPr/>
          <p:nvPr/>
        </p:nvSpPr>
        <p:spPr>
          <a:xfrm>
            <a:off x="7286760" y="344448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0" name="CustomShape 14"/>
          <p:cNvSpPr/>
          <p:nvPr/>
        </p:nvSpPr>
        <p:spPr>
          <a:xfrm>
            <a:off x="10086120" y="344808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1" name="CustomShape 15"/>
          <p:cNvSpPr/>
          <p:nvPr/>
        </p:nvSpPr>
        <p:spPr>
          <a:xfrm flipH="1">
            <a:off x="8084880" y="4124160"/>
            <a:ext cx="4680" cy="74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16"/>
          <p:cNvSpPr/>
          <p:nvPr/>
        </p:nvSpPr>
        <p:spPr>
          <a:xfrm>
            <a:off x="7350840" y="4866480"/>
            <a:ext cx="1468800" cy="106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SNP position 2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Alleles: A,T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Major: A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Minor: 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413" name="CustomShape 17"/>
          <p:cNvSpPr/>
          <p:nvPr/>
        </p:nvSpPr>
        <p:spPr>
          <a:xfrm rot="5400000">
            <a:off x="8591760" y="2904120"/>
            <a:ext cx="2179080" cy="254880"/>
          </a:xfrm>
          <a:prstGeom prst="roundRect">
            <a:avLst>
              <a:gd name="adj" fmla="val 16667"/>
            </a:avLst>
          </a:prstGeom>
          <a:solidFill>
            <a:srgbClr val="ff9999">
              <a:alpha val="5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4" name="CustomShape 18"/>
          <p:cNvSpPr/>
          <p:nvPr/>
        </p:nvSpPr>
        <p:spPr>
          <a:xfrm flipH="1">
            <a:off x="9680400" y="4124160"/>
            <a:ext cx="4680" cy="74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CustomShape 19"/>
          <p:cNvSpPr/>
          <p:nvPr/>
        </p:nvSpPr>
        <p:spPr>
          <a:xfrm>
            <a:off x="8946720" y="4866480"/>
            <a:ext cx="1468800" cy="106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SNP position 8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Alleles: A,G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Major: G</a:t>
            </a:r>
            <a:endParaRPr b="0" lang="en-US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Minor: A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 Light"/>
              </a:rPr>
              <a:t>Alice and Bob:</a:t>
            </a:r>
            <a:br/>
            <a:r>
              <a:rPr b="0" lang="en-US" sz="4000" spc="-1" strike="noStrike">
                <a:solidFill>
                  <a:srgbClr val="000000"/>
                </a:solidFill>
                <a:latin typeface="Calibri Light"/>
              </a:rPr>
              <a:t>The Long-Awaited Happy End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371600" y="2116800"/>
            <a:ext cx="903996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After having extensively authenticated each other,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after having exchanged thousands of highly private messages,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after having established numerous secure channels between each other,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after years of intense but platonic relationship, finally, finally…❤️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8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9AAB8C6-8E5E-4286-BD1B-1A6E612E96D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" dur="500"/>
                                        <p:tgtEl>
                                          <p:spTgt spid="417">
                                            <p:txEl>
                                              <p:pRg st="0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51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2" dur="500"/>
                                        <p:tgtEl>
                                          <p:spTgt spid="417">
                                            <p:txEl>
                                              <p:pRg st="51" end="1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12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" dur="500"/>
                                        <p:tgtEl>
                                          <p:spTgt spid="417">
                                            <p:txEl>
                                              <p:pRg st="112" end="1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82" end="2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" dur="500"/>
                                        <p:tgtEl>
                                          <p:spTgt spid="417">
                                            <p:txEl>
                                              <p:pRg st="182" end="2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1981080" y="17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… </a:t>
            </a:r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Alice and Bob got closer to each other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20" name="Table 2"/>
          <p:cNvGraphicFramePr/>
          <p:nvPr/>
        </p:nvGraphicFramePr>
        <p:xfrm>
          <a:off x="2783520" y="23202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</a:tr>
            </a:tbl>
          </a:graphicData>
        </a:graphic>
      </p:graphicFrame>
      <p:sp>
        <p:nvSpPr>
          <p:cNvPr id="421" name="CustomShape 3"/>
          <p:cNvSpPr/>
          <p:nvPr/>
        </p:nvSpPr>
        <p:spPr>
          <a:xfrm>
            <a:off x="5121360" y="242100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graphicFrame>
        <p:nvGraphicFramePr>
          <p:cNvPr id="422" name="Table 4"/>
          <p:cNvGraphicFramePr/>
          <p:nvPr/>
        </p:nvGraphicFramePr>
        <p:xfrm>
          <a:off x="2783520" y="265068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</a:tr>
            </a:tbl>
          </a:graphicData>
        </a:graphic>
      </p:graphicFrame>
      <p:pic>
        <p:nvPicPr>
          <p:cNvPr id="423" name="Picture 4" descr=""/>
          <p:cNvPicPr/>
          <p:nvPr/>
        </p:nvPicPr>
        <p:blipFill>
          <a:blip r:embed="rId1"/>
          <a:stretch/>
        </p:blipFill>
        <p:spPr>
          <a:xfrm>
            <a:off x="3043080" y="1277640"/>
            <a:ext cx="909000" cy="909000"/>
          </a:xfrm>
          <a:prstGeom prst="rect">
            <a:avLst/>
          </a:prstGeom>
          <a:ln>
            <a:noFill/>
          </a:ln>
        </p:spPr>
      </p:pic>
      <p:pic>
        <p:nvPicPr>
          <p:cNvPr id="424" name="Picture 5" descr=""/>
          <p:cNvPicPr/>
          <p:nvPr/>
        </p:nvPicPr>
        <p:blipFill>
          <a:blip r:embed="rId2"/>
          <a:stretch/>
        </p:blipFill>
        <p:spPr>
          <a:xfrm>
            <a:off x="7438320" y="1334160"/>
            <a:ext cx="863640" cy="863640"/>
          </a:xfrm>
          <a:prstGeom prst="rect">
            <a:avLst/>
          </a:prstGeom>
          <a:ln>
            <a:noFill/>
          </a:ln>
        </p:spPr>
      </p:pic>
      <p:graphicFrame>
        <p:nvGraphicFramePr>
          <p:cNvPr id="425" name="Table 5"/>
          <p:cNvGraphicFramePr/>
          <p:nvPr/>
        </p:nvGraphicFramePr>
        <p:xfrm>
          <a:off x="6785280" y="23094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426" name="CustomShape 6"/>
          <p:cNvSpPr/>
          <p:nvPr/>
        </p:nvSpPr>
        <p:spPr>
          <a:xfrm>
            <a:off x="2354040" y="242532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graphicFrame>
        <p:nvGraphicFramePr>
          <p:cNvPr id="427" name="Table 7"/>
          <p:cNvGraphicFramePr/>
          <p:nvPr/>
        </p:nvGraphicFramePr>
        <p:xfrm>
          <a:off x="6785280" y="26712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428" name="CustomShape 8"/>
          <p:cNvSpPr/>
          <p:nvPr/>
        </p:nvSpPr>
        <p:spPr>
          <a:xfrm>
            <a:off x="6314400" y="244368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9" name="CustomShape 9"/>
          <p:cNvSpPr/>
          <p:nvPr/>
        </p:nvSpPr>
        <p:spPr>
          <a:xfrm>
            <a:off x="9122760" y="2443680"/>
            <a:ext cx="467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. . 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30" name="Picture 11" descr=""/>
          <p:cNvPicPr/>
          <p:nvPr/>
        </p:nvPicPr>
        <p:blipFill>
          <a:blip r:embed="rId3"/>
          <a:stretch/>
        </p:blipFill>
        <p:spPr>
          <a:xfrm>
            <a:off x="4611960" y="5461560"/>
            <a:ext cx="1195920" cy="1162440"/>
          </a:xfrm>
          <a:prstGeom prst="rect">
            <a:avLst/>
          </a:prstGeom>
          <a:ln>
            <a:noFill/>
          </a:ln>
        </p:spPr>
      </p:pic>
      <p:graphicFrame>
        <p:nvGraphicFramePr>
          <p:cNvPr id="431" name="Table 10"/>
          <p:cNvGraphicFramePr/>
          <p:nvPr/>
        </p:nvGraphicFramePr>
        <p:xfrm>
          <a:off x="2798640" y="30690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6717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2" name="Table 11"/>
          <p:cNvGraphicFramePr/>
          <p:nvPr/>
        </p:nvGraphicFramePr>
        <p:xfrm>
          <a:off x="6785280" y="30690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3" name="Table 12"/>
          <p:cNvGraphicFramePr/>
          <p:nvPr/>
        </p:nvGraphicFramePr>
        <p:xfrm>
          <a:off x="4624920" y="48690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4" name="Table 13"/>
          <p:cNvGraphicFramePr/>
          <p:nvPr/>
        </p:nvGraphicFramePr>
        <p:xfrm>
          <a:off x="4627800" y="4509000"/>
          <a:ext cx="2376000" cy="370440"/>
        </p:xfrm>
        <a:graphic>
          <a:graphicData uri="http://schemas.openxmlformats.org/drawingml/2006/table">
            <a:tbl>
              <a:tblPr/>
              <a:tblGrid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3880"/>
                <a:gridCol w="264960"/>
              </a:tblGrid>
              <a:tr h="370440"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G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C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497b0"/>
                    </a:solidFill>
                  </a:tcPr>
                </a:tc>
              </a:tr>
            </a:tbl>
          </a:graphicData>
        </a:graphic>
      </p:graphicFrame>
      <p:sp>
        <p:nvSpPr>
          <p:cNvPr id="435" name="CustomShape 14"/>
          <p:cNvSpPr/>
          <p:nvPr/>
        </p:nvSpPr>
        <p:spPr>
          <a:xfrm>
            <a:off x="3804480" y="1893960"/>
            <a:ext cx="920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Bob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6" name="CustomShape 15"/>
          <p:cNvSpPr/>
          <p:nvPr/>
        </p:nvSpPr>
        <p:spPr>
          <a:xfrm>
            <a:off x="7014960" y="1707120"/>
            <a:ext cx="920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Alice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7" name="CustomShape 16"/>
          <p:cNvSpPr/>
          <p:nvPr/>
        </p:nvSpPr>
        <p:spPr>
          <a:xfrm>
            <a:off x="6008760" y="5805360"/>
            <a:ext cx="920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Child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38" name="CustomShape 17"/>
          <p:cNvSpPr/>
          <p:nvPr/>
        </p:nvSpPr>
        <p:spPr>
          <a:xfrm>
            <a:off x="3033000" y="2661120"/>
            <a:ext cx="789840" cy="33624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9" name="CustomShape 18"/>
          <p:cNvSpPr/>
          <p:nvPr/>
        </p:nvSpPr>
        <p:spPr>
          <a:xfrm>
            <a:off x="3850560" y="2316240"/>
            <a:ext cx="1281240" cy="32904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CustomShape 19"/>
          <p:cNvSpPr/>
          <p:nvPr/>
        </p:nvSpPr>
        <p:spPr>
          <a:xfrm>
            <a:off x="2798280" y="2323800"/>
            <a:ext cx="216720" cy="31212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CustomShape 20"/>
          <p:cNvSpPr/>
          <p:nvPr/>
        </p:nvSpPr>
        <p:spPr>
          <a:xfrm>
            <a:off x="6785280" y="2316240"/>
            <a:ext cx="534600" cy="33624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21"/>
          <p:cNvSpPr/>
          <p:nvPr/>
        </p:nvSpPr>
        <p:spPr>
          <a:xfrm>
            <a:off x="7318440" y="2675880"/>
            <a:ext cx="1297440" cy="33624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22"/>
          <p:cNvSpPr/>
          <p:nvPr/>
        </p:nvSpPr>
        <p:spPr>
          <a:xfrm>
            <a:off x="8633160" y="2321640"/>
            <a:ext cx="534600" cy="33624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23"/>
          <p:cNvSpPr/>
          <p:nvPr/>
        </p:nvSpPr>
        <p:spPr>
          <a:xfrm>
            <a:off x="1535040" y="2938680"/>
            <a:ext cx="17748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Gamete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Production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(spermatozoon)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5" name="CustomShape 24"/>
          <p:cNvSpPr/>
          <p:nvPr/>
        </p:nvSpPr>
        <p:spPr>
          <a:xfrm>
            <a:off x="9251280" y="2926800"/>
            <a:ext cx="13806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Gamete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Production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(ovule)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path" presetID="42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114" nodeType="withEffect" fill="hold" presetClass="path" presetID="42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11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19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nodeType="afterEffect" fill="hold" presetClass="path" presetID="42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123" nodeType="withEffect" fill="hold" presetClass="path" presetID="42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3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3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80136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Growing Concern: Medical Data Breaches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2309040" y="1349280"/>
            <a:ext cx="7125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c00000"/>
                </a:solidFill>
                <a:uFillTx/>
                <a:latin typeface="Calibri"/>
              </a:rPr>
              <a:t>Around 5 declared breaches per week, each affecting 500+ people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8" name="CustomShape 3"/>
          <p:cNvSpPr/>
          <p:nvPr/>
        </p:nvSpPr>
        <p:spPr>
          <a:xfrm>
            <a:off x="3179520" y="1843920"/>
            <a:ext cx="5365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https://ocrportal.hhs.gov/ocr/breach/breach_report.jsf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9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A66B1A5-0E64-4BA8-A699-F2E1DFE25002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50" name="Picture 6" descr=""/>
          <p:cNvPicPr/>
          <p:nvPr/>
        </p:nvPicPr>
        <p:blipFill>
          <a:blip r:embed="rId2"/>
          <a:stretch/>
        </p:blipFill>
        <p:spPr>
          <a:xfrm>
            <a:off x="1614960" y="2307600"/>
            <a:ext cx="88880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path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DB9E37F-EEA6-402F-8F13-5AAA6B6BB69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52" name="Picture 5" descr=""/>
          <p:cNvPicPr/>
          <p:nvPr/>
        </p:nvPicPr>
        <p:blipFill>
          <a:blip r:embed="rId1"/>
          <a:stretch/>
        </p:blipFill>
        <p:spPr>
          <a:xfrm>
            <a:off x="2885400" y="967680"/>
            <a:ext cx="6309000" cy="5889960"/>
          </a:xfrm>
          <a:prstGeom prst="rect">
            <a:avLst/>
          </a:prstGeom>
          <a:ln>
            <a:noFill/>
          </a:ln>
        </p:spPr>
      </p:pic>
      <p:sp>
        <p:nvSpPr>
          <p:cNvPr id="453" name="CustomShape 2"/>
          <p:cNvSpPr/>
          <p:nvPr/>
        </p:nvSpPr>
        <p:spPr>
          <a:xfrm>
            <a:off x="9752040" y="4510080"/>
            <a:ext cx="14886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 Guardian,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14 May 2017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4" name="TextShape 3"/>
          <p:cNvSpPr txBox="1"/>
          <p:nvPr/>
        </p:nvSpPr>
        <p:spPr>
          <a:xfrm>
            <a:off x="1246320" y="-175320"/>
            <a:ext cx="98798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“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WannaCry” Ransomware Virus (May 2017)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1981080" y="1771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Ransomware Attack against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German Hospitals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17CB634-DBFC-4C82-B240-92C0C0919EE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57" name="Picture 4" descr=""/>
          <p:cNvPicPr/>
          <p:nvPr/>
        </p:nvPicPr>
        <p:blipFill>
          <a:blip r:embed="rId1"/>
          <a:stretch/>
        </p:blipFill>
        <p:spPr>
          <a:xfrm>
            <a:off x="1914840" y="1454400"/>
            <a:ext cx="8362080" cy="531684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1280160" y="306360"/>
            <a:ext cx="906516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</a:rPr>
              <a:t>Another Major Concern: Re-identification Attacks against Genomic Databases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FFB89C0-86FE-45B9-9AFD-EFAB00F8387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60" name="Content Placeholder 5" descr=""/>
          <p:cNvPicPr/>
          <p:nvPr/>
        </p:nvPicPr>
        <p:blipFill>
          <a:blip r:embed="rId1"/>
          <a:stretch/>
        </p:blipFill>
        <p:spPr>
          <a:xfrm>
            <a:off x="3285720" y="1719720"/>
            <a:ext cx="5673600" cy="4578840"/>
          </a:xfrm>
          <a:prstGeom prst="rect">
            <a:avLst/>
          </a:prstGeom>
          <a:ln>
            <a:noFill/>
          </a:ln>
        </p:spPr>
      </p:pic>
      <p:pic>
        <p:nvPicPr>
          <p:cNvPr id="461" name="Picture 7" descr=""/>
          <p:cNvPicPr/>
          <p:nvPr/>
        </p:nvPicPr>
        <p:blipFill>
          <a:blip r:embed="rId2"/>
          <a:stretch/>
        </p:blipFill>
        <p:spPr>
          <a:xfrm>
            <a:off x="3924360" y="1699560"/>
            <a:ext cx="4886280" cy="485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8" dur="indefinite" restart="never" nodeType="tmRoot">
          <p:childTnLst>
            <p:seq>
              <p:cTn id="149" dur="indefinite" nodeType="mainSeq">
                <p:childTnLst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5" descr=""/>
          <p:cNvPicPr/>
          <p:nvPr/>
        </p:nvPicPr>
        <p:blipFill>
          <a:blip r:embed="rId1"/>
          <a:stretch/>
        </p:blipFill>
        <p:spPr>
          <a:xfrm>
            <a:off x="8276040" y="318600"/>
            <a:ext cx="3421800" cy="2138040"/>
          </a:xfrm>
          <a:prstGeom prst="rect">
            <a:avLst/>
          </a:prstGeom>
          <a:ln>
            <a:noFill/>
          </a:ln>
        </p:spPr>
      </p:pic>
      <p:sp>
        <p:nvSpPr>
          <p:cNvPr id="463" name="TextShape 1"/>
          <p:cNvSpPr txBox="1"/>
          <p:nvPr/>
        </p:nvSpPr>
        <p:spPr>
          <a:xfrm>
            <a:off x="266760" y="196200"/>
            <a:ext cx="11649960" cy="6231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1" lang="en-US" sz="3200" spc="66" strike="noStrike">
                <a:solidFill>
                  <a:srgbClr val="000000"/>
                </a:solidFill>
                <a:latin typeface="Calibri Light"/>
              </a:rPr>
              <a:t>A Plethora of Attacks Against Genomic Privacy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A081703-6F8F-4E8C-8D3B-9FB8ECE664DF}" type="slidenum">
              <a:rPr b="0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65" name="TextShape 3"/>
          <p:cNvSpPr txBox="1"/>
          <p:nvPr/>
        </p:nvSpPr>
        <p:spPr>
          <a:xfrm>
            <a:off x="266760" y="819720"/>
            <a:ext cx="7915680" cy="5141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10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Lin et al. 2004 </a:t>
            </a: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Science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: 75 or more SNPs (Single Nucleotide Polymorphisms) are sufficient to identify a single person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Homer et al. 2008 </a:t>
            </a: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PLOS Genetics</a:t>
            </a: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: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aggregated genomic data (i.e., allele frequencies) can be used for re-identifying an individual in a case group with a certain disease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Gymrek et al. 2013 </a:t>
            </a: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Science</a:t>
            </a: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surnames can be recovered from personal genomes, linking “anonymous” genomes and public genetic genealogy databases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00000"/>
              </a:lnSpc>
              <a:spcBef>
                <a:spcPts val="2001"/>
              </a:spcBef>
              <a:buClr>
                <a:srgbClr val="000000"/>
              </a:buClr>
              <a:buFont typeface="Arial"/>
              <a:buChar char="•"/>
            </a:pP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Lipper et al. 2017 </a:t>
            </a:r>
            <a:r>
              <a:rPr b="1" i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PNAS</a:t>
            </a: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Anonymous genomes can also be identified by inferring physical traits and demographic information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6" name="Picture 6" descr=""/>
          <p:cNvPicPr/>
          <p:nvPr/>
        </p:nvPicPr>
        <p:blipFill>
          <a:blip r:embed="rId2"/>
          <a:stretch/>
        </p:blipFill>
        <p:spPr>
          <a:xfrm>
            <a:off x="8526240" y="3475800"/>
            <a:ext cx="1509480" cy="814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7" name="Picture 3" descr=""/>
          <p:cNvPicPr/>
          <p:nvPr/>
        </p:nvPicPr>
        <p:blipFill>
          <a:blip r:embed="rId3"/>
          <a:stretch/>
        </p:blipFill>
        <p:spPr>
          <a:xfrm>
            <a:off x="6510600" y="4537800"/>
            <a:ext cx="5187240" cy="1891800"/>
          </a:xfrm>
          <a:prstGeom prst="rect">
            <a:avLst/>
          </a:prstGeom>
          <a:ln w="9360">
            <a:solidFill>
              <a:schemeClr val="tx1"/>
            </a:solidFill>
            <a:round/>
          </a:ln>
        </p:spPr>
      </p:pic>
      <p:pic>
        <p:nvPicPr>
          <p:cNvPr id="468" name="Picture 9" descr=""/>
          <p:cNvPicPr/>
          <p:nvPr/>
        </p:nvPicPr>
        <p:blipFill>
          <a:blip r:embed="rId4"/>
          <a:stretch/>
        </p:blipFill>
        <p:spPr>
          <a:xfrm>
            <a:off x="9612000" y="2570040"/>
            <a:ext cx="2304720" cy="707400"/>
          </a:xfrm>
          <a:prstGeom prst="rect">
            <a:avLst/>
          </a:prstGeom>
          <a:ln>
            <a:noFill/>
          </a:ln>
        </p:spPr>
      </p:pic>
      <p:pic>
        <p:nvPicPr>
          <p:cNvPr id="469" name="Picture 10" descr=""/>
          <p:cNvPicPr/>
          <p:nvPr/>
        </p:nvPicPr>
        <p:blipFill>
          <a:blip r:embed="rId5"/>
          <a:stretch/>
        </p:blipFill>
        <p:spPr>
          <a:xfrm>
            <a:off x="8499600" y="2541240"/>
            <a:ext cx="464040" cy="751320"/>
          </a:xfrm>
          <a:prstGeom prst="rect">
            <a:avLst/>
          </a:prstGeom>
          <a:ln>
            <a:noFill/>
          </a:ln>
        </p:spPr>
      </p:pic>
      <p:sp>
        <p:nvSpPr>
          <p:cNvPr id="470" name="CustomShape 4"/>
          <p:cNvSpPr/>
          <p:nvPr/>
        </p:nvSpPr>
        <p:spPr>
          <a:xfrm>
            <a:off x="9099000" y="2937240"/>
            <a:ext cx="674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71" name="Picture 13" descr=""/>
          <p:cNvPicPr/>
          <p:nvPr/>
        </p:nvPicPr>
        <p:blipFill>
          <a:blip r:embed="rId6"/>
          <a:stretch/>
        </p:blipFill>
        <p:spPr>
          <a:xfrm>
            <a:off x="9281160" y="2449080"/>
            <a:ext cx="410760" cy="410760"/>
          </a:xfrm>
          <a:prstGeom prst="rect">
            <a:avLst/>
          </a:prstGeom>
          <a:ln>
            <a:noFill/>
          </a:ln>
        </p:spPr>
      </p:pic>
      <p:pic>
        <p:nvPicPr>
          <p:cNvPr id="472" name="Picture 14" descr=""/>
          <p:cNvPicPr/>
          <p:nvPr/>
        </p:nvPicPr>
        <p:blipFill>
          <a:blip r:embed="rId7"/>
          <a:stretch/>
        </p:blipFill>
        <p:spPr>
          <a:xfrm>
            <a:off x="10139040" y="3558240"/>
            <a:ext cx="1366920" cy="649800"/>
          </a:xfrm>
          <a:prstGeom prst="rect">
            <a:avLst/>
          </a:prstGeom>
          <a:ln>
            <a:noFill/>
          </a:ln>
        </p:spPr>
      </p:pic>
      <p:sp>
        <p:nvSpPr>
          <p:cNvPr id="473" name="CustomShape 5"/>
          <p:cNvSpPr/>
          <p:nvPr/>
        </p:nvSpPr>
        <p:spPr>
          <a:xfrm>
            <a:off x="1158480" y="4883760"/>
            <a:ext cx="4933080" cy="1187640"/>
          </a:xfrm>
          <a:prstGeom prst="rect">
            <a:avLst/>
          </a:prstGeom>
          <a:solidFill>
            <a:schemeClr val="bg1"/>
          </a:solidFill>
          <a:ln>
            <a:solidFill>
              <a:srgbClr val="cb001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d70015"/>
                </a:solidFill>
                <a:latin typeface="Calibri"/>
              </a:rPr>
              <a:t>Standard de-identification and anonymization techniques are ineffective with genomic data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Outline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P4 Medicine : Personalized, Precision, Participatory, Predictive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Privacy and Security Threats to P4 Medicine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Security and Privacy Notions and Technologies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MedCo: Privacy-Conscious Exploration of Distributed Clinical and Genomic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DPPH: Data Protection in Personalized Health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Related Events and Publications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Conclusions and Open Questions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DA3150A-DCF9-41CF-BB89-CA382A09256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Security / Privacy Requirements for</a:t>
            </a:r>
            <a:br/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Personalized Health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Pragmatic approach,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gradual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introduction of new protection tools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Different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 sensitivity levels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of the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Different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access rights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Exploit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existing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data (electronic health records) and tools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Be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future-proof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(no short-sighted “bricolage”)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Awareness and enforcement of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patient consent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Secure also the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collection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of health data (via smartphones, wearable sensors,…)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03590E3-9BA3-4714-AA09-61361D672A1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extShape 1"/>
          <p:cNvSpPr txBox="1"/>
          <p:nvPr/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Security and Privacy Notions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TextShape 2"/>
          <p:cNvSpPr txBox="1"/>
          <p:nvPr/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8b8b8b"/>
                </a:solidFill>
                <a:latin typeface="Calibri"/>
              </a:rPr>
              <a:t>Technologies for Privacy Protection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C8FC046-A75F-48B5-B5A0-0BEF22456B8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838080" y="-136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 Light"/>
              </a:rPr>
              <a:t>Security and Privacy Notions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TextShape 2"/>
          <p:cNvSpPr txBox="1"/>
          <p:nvPr/>
        </p:nvSpPr>
        <p:spPr>
          <a:xfrm>
            <a:off x="1188000" y="1175400"/>
            <a:ext cx="10662120" cy="5362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</a:pPr>
            <a:r>
              <a:rPr b="1" lang="en-US" sz="4000" spc="-1" strike="noStrike">
                <a:solidFill>
                  <a:srgbClr val="4472c4"/>
                </a:solidFill>
                <a:latin typeface="Calibri"/>
              </a:rPr>
              <a:t>Security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– rightful access to data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Access control (authentication and authorization)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Availability (protection against Denial Of Service – DoS attacks)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Auditability (logging)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Accountability (verifiability)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225360" indent="-225000">
              <a:lnSpc>
                <a:spcPct val="100000"/>
              </a:lnSpc>
              <a:spcBef>
                <a:spcPts val="499"/>
              </a:spcBef>
              <a:buClr>
                <a:srgbClr val="4472c4"/>
              </a:buClr>
              <a:buFont typeface="Arial"/>
              <a:buChar char="•"/>
            </a:pPr>
            <a:r>
              <a:rPr b="1" lang="en-US" sz="4000" spc="-1" strike="noStrike">
                <a:solidFill>
                  <a:srgbClr val="4472c4"/>
                </a:solidFill>
                <a:latin typeface="Calibri"/>
              </a:rPr>
              <a:t>Privacy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– rightful use of data following legal imperatives and expressed wishes of the data owner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Mostly translated into policies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Difficult to tackle and evaluate in distributed data sharing scenarios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Consent and terms of use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Technical protection measures to limit risk (legal compliance)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2BC08A0-5CB1-453E-A94D-9ADCA02F220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838080" y="-136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 Light"/>
              </a:rPr>
              <a:t>Technologies for Privacy and Security Protection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FA6E3FC-77EB-48B2-BEAD-BB2DC7236AF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graphicFrame>
        <p:nvGraphicFramePr>
          <p:cNvPr id="485" name="Table 3"/>
          <p:cNvGraphicFramePr/>
          <p:nvPr/>
        </p:nvGraphicFramePr>
        <p:xfrm>
          <a:off x="207360" y="910800"/>
          <a:ext cx="11889720" cy="2224800"/>
        </p:xfrm>
        <a:graphic>
          <a:graphicData uri="http://schemas.openxmlformats.org/drawingml/2006/table">
            <a:tbl>
              <a:tblPr/>
              <a:tblGrid>
                <a:gridCol w="2041920"/>
                <a:gridCol w="4699800"/>
                <a:gridCol w="3154680"/>
                <a:gridCol w="1993320"/>
              </a:tblGrid>
              <a:tr h="321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Technology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Properties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Main typical application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Untrusted entity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7819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Traditional Encryption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Standardized and commonly used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No processing enabled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Vulnerable to quantum cryptanalysis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Protection of data in transit and at rest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External attackers / eavesdroppers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7819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Homomorphic Encryption (HE)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Enables processing without data disclosure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Quantum resistance (lattice crypto)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Limited versatility when used alone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Private outsourced computation on encrypted data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Processing party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10119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Secure Multiparty Computation (SMC)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Interactive processing of data without disclosure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High versatility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Online requirement and high bandwidth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Private distributed computation on shared/encrypted data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Processing peers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101196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Secure Hardware (TEE, SGX)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Tamper-proof hardware module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Key distribution must be carried out through a secure channel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Trust in the hardware manufacturer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Private outsourced computation on encrypted data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Processing party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78192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Differential Privacy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Protects only against re-identification attacks (no further security/privacy guarantees)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Reduces data utility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Private data release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Querier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4673880" y="4165200"/>
            <a:ext cx="1725840" cy="892440"/>
          </a:xfrm>
          <a:prstGeom prst="rect">
            <a:avLst/>
          </a:prstGeom>
          <a:blipFill>
            <a:blip r:embed="rId1"/>
          </a:blipFill>
          <a:ln w="12600">
            <a:noFill/>
          </a:ln>
          <a:effectLst>
            <a:outerShdw blurRad="38100" dir="5400000" dist="2540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Deterministic Encryption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87" name="Line 2"/>
          <p:cNvSpPr/>
          <p:nvPr/>
        </p:nvSpPr>
        <p:spPr>
          <a:xfrm>
            <a:off x="3474720" y="4611600"/>
            <a:ext cx="1198800" cy="360"/>
          </a:xfrm>
          <a:prstGeom prst="line">
            <a:avLst/>
          </a:prstGeom>
          <a:ln w="127080">
            <a:solidFill>
              <a:srgbClr val="3465a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Line 3"/>
          <p:cNvSpPr/>
          <p:nvPr/>
        </p:nvSpPr>
        <p:spPr>
          <a:xfrm>
            <a:off x="6399720" y="4611600"/>
            <a:ext cx="1245960" cy="360"/>
          </a:xfrm>
          <a:prstGeom prst="line">
            <a:avLst/>
          </a:prstGeom>
          <a:ln w="127080">
            <a:solidFill>
              <a:srgbClr val="3465a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489" name="Table 4"/>
          <p:cNvGraphicFramePr/>
          <p:nvPr/>
        </p:nvGraphicFramePr>
        <p:xfrm>
          <a:off x="2662200" y="2739600"/>
          <a:ext cx="804600" cy="3732120"/>
        </p:xfrm>
        <a:graphic>
          <a:graphicData uri="http://schemas.openxmlformats.org/drawingml/2006/table">
            <a:tbl>
              <a:tblPr/>
              <a:tblGrid>
                <a:gridCol w="804960"/>
              </a:tblGrid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409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</a:tbl>
          </a:graphicData>
        </a:graphic>
      </p:graphicFrame>
      <p:graphicFrame>
        <p:nvGraphicFramePr>
          <p:cNvPr id="490" name="Table 5"/>
          <p:cNvGraphicFramePr/>
          <p:nvPr/>
        </p:nvGraphicFramePr>
        <p:xfrm>
          <a:off x="7661520" y="2746080"/>
          <a:ext cx="1832040" cy="3732120"/>
        </p:xfrm>
        <a:graphic>
          <a:graphicData uri="http://schemas.openxmlformats.org/drawingml/2006/table">
            <a:tbl>
              <a:tblPr/>
              <a:tblGrid>
                <a:gridCol w="1832040"/>
              </a:tblGrid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kt6gUXGWgL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kt6gUXGWgL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kt6gUXGWgL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409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kt6gUXGWgL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</a:tbl>
          </a:graphicData>
        </a:graphic>
      </p:graphicFrame>
      <p:sp>
        <p:nvSpPr>
          <p:cNvPr id="491" name="CustomShape 6"/>
          <p:cNvSpPr/>
          <p:nvPr/>
        </p:nvSpPr>
        <p:spPr>
          <a:xfrm>
            <a:off x="7643160" y="3109320"/>
            <a:ext cx="1850760" cy="2062440"/>
          </a:xfrm>
          <a:prstGeom prst="rect">
            <a:avLst/>
          </a:prstGeom>
          <a:noFill/>
          <a:ln w="50760">
            <a:solidFill>
              <a:srgbClr val="70bf4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7"/>
          <p:cNvSpPr/>
          <p:nvPr/>
        </p:nvSpPr>
        <p:spPr>
          <a:xfrm>
            <a:off x="7643160" y="5178600"/>
            <a:ext cx="1850760" cy="1363680"/>
          </a:xfrm>
          <a:prstGeom prst="rect">
            <a:avLst/>
          </a:prstGeom>
          <a:noFill/>
          <a:ln w="50760">
            <a:solidFill>
              <a:srgbClr val="c82506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8"/>
          <p:cNvSpPr/>
          <p:nvPr/>
        </p:nvSpPr>
        <p:spPr>
          <a:xfrm>
            <a:off x="9627120" y="3681000"/>
            <a:ext cx="1877760" cy="803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 value occurs six times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94" name="CustomShape 9"/>
          <p:cNvSpPr/>
          <p:nvPr/>
        </p:nvSpPr>
        <p:spPr>
          <a:xfrm>
            <a:off x="9627120" y="5199480"/>
            <a:ext cx="1877760" cy="1169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Another value occurs four times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95" name="CustomShape 10"/>
          <p:cNvSpPr/>
          <p:nvPr/>
        </p:nvSpPr>
        <p:spPr>
          <a:xfrm>
            <a:off x="885960" y="0"/>
            <a:ext cx="10315080" cy="1206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 Light"/>
              </a:rPr>
              <a:t>Deterministic vs Probabilistic Encryption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96" name="TextShape 11"/>
          <p:cNvSpPr txBox="1"/>
          <p:nvPr/>
        </p:nvSpPr>
        <p:spPr>
          <a:xfrm>
            <a:off x="8737560" y="6245280"/>
            <a:ext cx="2844360" cy="475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12DB9D5-588E-49A3-BA51-B1420B0A77E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97" name="CustomShape 12"/>
          <p:cNvSpPr/>
          <p:nvPr/>
        </p:nvSpPr>
        <p:spPr>
          <a:xfrm>
            <a:off x="2552400" y="2304000"/>
            <a:ext cx="988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Plaintext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8" name="CustomShape 13"/>
          <p:cNvSpPr/>
          <p:nvPr/>
        </p:nvSpPr>
        <p:spPr>
          <a:xfrm>
            <a:off x="8129160" y="2329200"/>
            <a:ext cx="1200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Cyphertext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99" name="TextShape 14"/>
          <p:cNvSpPr txBox="1"/>
          <p:nvPr/>
        </p:nvSpPr>
        <p:spPr>
          <a:xfrm>
            <a:off x="545760" y="1133640"/>
            <a:ext cx="11045880" cy="1415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c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c00000"/>
                </a:solidFill>
                <a:latin typeface="Calibri"/>
              </a:rPr>
              <a:t>Deterministic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encryption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Preserves and </a:t>
            </a:r>
            <a:r>
              <a:rPr b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leaks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equality of the the plaintext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More general property-preserving schemes can focus on other properties (e.g., order, format,…)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54" dur="indefinite" restart="never" nodeType="tmRoot">
          <p:childTnLst>
            <p:seq>
              <p:cTn id="155" dur="indefinite" nodeType="mainSeq">
                <p:childTnLst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Line 1"/>
          <p:cNvSpPr/>
          <p:nvPr/>
        </p:nvSpPr>
        <p:spPr>
          <a:xfrm>
            <a:off x="6640920" y="4496400"/>
            <a:ext cx="1505160" cy="0"/>
          </a:xfrm>
          <a:prstGeom prst="line">
            <a:avLst/>
          </a:prstGeom>
          <a:ln w="127080">
            <a:solidFill>
              <a:srgbClr val="3465a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501" name="Table 2"/>
          <p:cNvGraphicFramePr/>
          <p:nvPr/>
        </p:nvGraphicFramePr>
        <p:xfrm>
          <a:off x="8133480" y="2787120"/>
          <a:ext cx="1832040" cy="3732120"/>
        </p:xfrm>
        <a:graphic>
          <a:graphicData uri="http://schemas.openxmlformats.org/drawingml/2006/table">
            <a:tbl>
              <a:tblPr/>
              <a:tblGrid>
                <a:gridCol w="1832040"/>
              </a:tblGrid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LKGM8EUnGd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kt6gUXGWgL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TRxZDzVYjV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IgDwwF64cl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ht5UIk8Evw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kbfRQ2nRAy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R8cBg6KRrw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en0yWX5iWA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mcq3uYOAQA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409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EE3sF0XfTn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</a:tbl>
          </a:graphicData>
        </a:graphic>
      </p:graphicFrame>
      <p:sp>
        <p:nvSpPr>
          <p:cNvPr id="502" name="CustomShape 3"/>
          <p:cNvSpPr/>
          <p:nvPr/>
        </p:nvSpPr>
        <p:spPr>
          <a:xfrm>
            <a:off x="4916520" y="4071600"/>
            <a:ext cx="1725840" cy="892440"/>
          </a:xfrm>
          <a:prstGeom prst="rect">
            <a:avLst/>
          </a:prstGeom>
          <a:blipFill>
            <a:blip r:embed="rId1"/>
          </a:blipFill>
          <a:ln w="12600">
            <a:noFill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Standard Encryption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03" name="Line 4"/>
          <p:cNvSpPr/>
          <p:nvPr/>
        </p:nvSpPr>
        <p:spPr>
          <a:xfrm>
            <a:off x="3411000" y="4496400"/>
            <a:ext cx="1505160" cy="0"/>
          </a:xfrm>
          <a:prstGeom prst="line">
            <a:avLst/>
          </a:prstGeom>
          <a:ln w="127080">
            <a:solidFill>
              <a:srgbClr val="3465a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5"/>
          <p:cNvSpPr/>
          <p:nvPr/>
        </p:nvSpPr>
        <p:spPr>
          <a:xfrm>
            <a:off x="1523880" y="0"/>
            <a:ext cx="9143640" cy="1206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libri Light"/>
              </a:rPr>
              <a:t>Deterministic vs Probabilistic Encryption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05" name="TextShape 6"/>
          <p:cNvSpPr txBox="1"/>
          <p:nvPr/>
        </p:nvSpPr>
        <p:spPr>
          <a:xfrm>
            <a:off x="9451080" y="621936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CAD50F0-2870-459D-BC49-065C8A4C3CC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graphicFrame>
        <p:nvGraphicFramePr>
          <p:cNvPr id="506" name="Table 7"/>
          <p:cNvGraphicFramePr/>
          <p:nvPr/>
        </p:nvGraphicFramePr>
        <p:xfrm>
          <a:off x="2559240" y="2728800"/>
          <a:ext cx="804600" cy="3732120"/>
        </p:xfrm>
        <a:graphic>
          <a:graphicData uri="http://schemas.openxmlformats.org/drawingml/2006/table">
            <a:tbl>
              <a:tblPr/>
              <a:tblGrid>
                <a:gridCol w="804960"/>
              </a:tblGrid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391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  <a:tr h="340920">
                <a:tc>
                  <a:txBody>
                    <a:bodyPr lIns="35640" rIns="35640" tIns="35640" bIns="35640" anchor="ctr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35640" marR="35640">
                    <a:noFill/>
                  </a:tcPr>
                </a:tc>
              </a:tr>
            </a:tbl>
          </a:graphicData>
        </a:graphic>
      </p:graphicFrame>
      <p:sp>
        <p:nvSpPr>
          <p:cNvPr id="507" name="CustomShape 8"/>
          <p:cNvSpPr/>
          <p:nvPr/>
        </p:nvSpPr>
        <p:spPr>
          <a:xfrm>
            <a:off x="2505960" y="2286000"/>
            <a:ext cx="988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Plaintext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8" name="CustomShape 9"/>
          <p:cNvSpPr/>
          <p:nvPr/>
        </p:nvSpPr>
        <p:spPr>
          <a:xfrm>
            <a:off x="8373600" y="2326320"/>
            <a:ext cx="1200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Cyphertext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9" name="TextShape 10"/>
          <p:cNvSpPr txBox="1"/>
          <p:nvPr/>
        </p:nvSpPr>
        <p:spPr>
          <a:xfrm>
            <a:off x="653760" y="987840"/>
            <a:ext cx="11045880" cy="1415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9900"/>
                </a:solidFill>
                <a:latin typeface="Calibri"/>
              </a:rPr>
              <a:t>Probabilistic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encryption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Random salt added to each encryption to achieve semantic security (plaintext properties are not disclosed, and equality of plaintexts cannot be determined with non-negligible advantage)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Problem: ciphertexts cannot be compared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187" dur="indefinite" restart="never" nodeType="tmRoot">
          <p:childTnLst>
            <p:seq>
              <p:cTn id="188" dur="indefinite" nodeType="mainSeq">
                <p:childTnLst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Shape 1"/>
          <p:cNvSpPr txBox="1"/>
          <p:nvPr/>
        </p:nvSpPr>
        <p:spPr>
          <a:xfrm>
            <a:off x="0" y="0"/>
            <a:ext cx="12191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Homomorphic Encryption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CustomShape 2"/>
          <p:cNvSpPr/>
          <p:nvPr/>
        </p:nvSpPr>
        <p:spPr>
          <a:xfrm>
            <a:off x="8763120" y="6508800"/>
            <a:ext cx="2742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r">
              <a:lnSpc>
                <a:spcPct val="100000"/>
              </a:lnSpc>
            </a:pPr>
            <a:fld id="{5CBDE1F9-2121-4A50-957B-075840CEEA10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12" name="Formula 3"/>
              <p:cNvSpPr txBox="1"/>
              <p:nvPr/>
            </p:nvSpPr>
            <p:spPr>
              <a:xfrm>
                <a:off x="2568960" y="5004000"/>
                <a:ext cx="1641960" cy="1405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𝑎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13" name="CustomShape 4"/>
          <p:cNvSpPr/>
          <p:nvPr/>
        </p:nvSpPr>
        <p:spPr>
          <a:xfrm>
            <a:off x="4295160" y="5407560"/>
            <a:ext cx="598680" cy="59868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514" name="Formula 5"/>
              <p:cNvSpPr txBox="1"/>
              <p:nvPr/>
            </p:nvSpPr>
            <p:spPr>
              <a:xfrm>
                <a:off x="4978080" y="5014800"/>
                <a:ext cx="1686960" cy="1384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𝑏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15" name="CustomShape 6"/>
          <p:cNvSpPr/>
          <p:nvPr/>
        </p:nvSpPr>
        <p:spPr>
          <a:xfrm>
            <a:off x="6749280" y="5407560"/>
            <a:ext cx="598680" cy="59868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516" name="Formula 7"/>
              <p:cNvSpPr txBox="1"/>
              <p:nvPr/>
            </p:nvSpPr>
            <p:spPr>
              <a:xfrm>
                <a:off x="7390800" y="4903560"/>
                <a:ext cx="1607760" cy="1456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𝑎</m:t>
                        </m:r>
                        <m:r>
                          <m:t xml:space="preserve">∘</m:t>
                        </m:r>
                        <m:r>
                          <m:t xml:space="preserve">𝑏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517" name="Formula 8"/>
              <p:cNvSpPr txBox="1"/>
              <p:nvPr/>
            </p:nvSpPr>
            <p:spPr>
              <a:xfrm>
                <a:off x="2568960" y="5004000"/>
                <a:ext cx="1641960" cy="1405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𝑎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18" name="CustomShape 9"/>
          <p:cNvSpPr/>
          <p:nvPr/>
        </p:nvSpPr>
        <p:spPr>
          <a:xfrm>
            <a:off x="4295160" y="5407560"/>
            <a:ext cx="598680" cy="59868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519" name="Formula 10"/>
              <p:cNvSpPr txBox="1"/>
              <p:nvPr/>
            </p:nvSpPr>
            <p:spPr>
              <a:xfrm>
                <a:off x="4978080" y="5014800"/>
                <a:ext cx="1686960" cy="1384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𝑏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20" name="CustomShape 11"/>
          <p:cNvSpPr/>
          <p:nvPr/>
        </p:nvSpPr>
        <p:spPr>
          <a:xfrm>
            <a:off x="6749280" y="5407560"/>
            <a:ext cx="598680" cy="598680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521" name="Formula 12"/>
              <p:cNvSpPr txBox="1"/>
              <p:nvPr/>
            </p:nvSpPr>
            <p:spPr>
              <a:xfrm>
                <a:off x="7390800" y="4903560"/>
                <a:ext cx="1607760" cy="1456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𝑎</m:t>
                        </m:r>
                        <m:r>
                          <m:t xml:space="preserve">∘</m:t>
                        </m:r>
                        <m:r>
                          <m:t xml:space="preserve">𝑏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22" name="CustomShape 13"/>
          <p:cNvSpPr/>
          <p:nvPr/>
        </p:nvSpPr>
        <p:spPr>
          <a:xfrm>
            <a:off x="4549320" y="2582280"/>
            <a:ext cx="2331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3" name="CustomShape 14"/>
          <p:cNvSpPr/>
          <p:nvPr/>
        </p:nvSpPr>
        <p:spPr>
          <a:xfrm>
            <a:off x="7847640" y="2841480"/>
            <a:ext cx="360" cy="1371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4" name="CustomShape 15"/>
          <p:cNvSpPr/>
          <p:nvPr/>
        </p:nvSpPr>
        <p:spPr>
          <a:xfrm>
            <a:off x="3501000" y="2832840"/>
            <a:ext cx="360" cy="121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5" name="CustomShape 16"/>
          <p:cNvSpPr/>
          <p:nvPr/>
        </p:nvSpPr>
        <p:spPr>
          <a:xfrm>
            <a:off x="4343400" y="4343400"/>
            <a:ext cx="2331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6" name="CustomShape 17"/>
          <p:cNvSpPr/>
          <p:nvPr/>
        </p:nvSpPr>
        <p:spPr>
          <a:xfrm>
            <a:off x="5180040" y="4388040"/>
            <a:ext cx="1225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Compute ()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7" name="CustomShape 18"/>
          <p:cNvSpPr/>
          <p:nvPr/>
        </p:nvSpPr>
        <p:spPr>
          <a:xfrm>
            <a:off x="5105520" y="4388040"/>
            <a:ext cx="1374480" cy="369000"/>
          </a:xfrm>
          <a:prstGeom prst="rect">
            <a:avLst/>
          </a:prstGeom>
          <a:blipFill>
            <a:blip r:embed="rId1"/>
            <a:stretch>
              <a:fillRect l="-3978" t="-9942" r="-3539" b="-2665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8" name="CustomShape 19"/>
          <p:cNvSpPr/>
          <p:nvPr/>
        </p:nvSpPr>
        <p:spPr>
          <a:xfrm>
            <a:off x="5284440" y="2671560"/>
            <a:ext cx="119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compute ()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9" name="CustomShape 20"/>
          <p:cNvSpPr/>
          <p:nvPr/>
        </p:nvSpPr>
        <p:spPr>
          <a:xfrm>
            <a:off x="5225040" y="2671560"/>
            <a:ext cx="1316520" cy="369000"/>
          </a:xfrm>
          <a:prstGeom prst="rect">
            <a:avLst/>
          </a:prstGeom>
          <a:blipFill>
            <a:blip r:embed="rId2"/>
            <a:stretch>
              <a:fillRect l="-3691" t="-8169" r="-3691" b="-2458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0" name="CustomShape 21"/>
          <p:cNvSpPr/>
          <p:nvPr/>
        </p:nvSpPr>
        <p:spPr>
          <a:xfrm>
            <a:off x="8145720" y="3092040"/>
            <a:ext cx="891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encrypt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1" name="CustomShape 22"/>
          <p:cNvSpPr/>
          <p:nvPr/>
        </p:nvSpPr>
        <p:spPr>
          <a:xfrm>
            <a:off x="2513880" y="3078000"/>
            <a:ext cx="891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encrypt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32" name="Formula 23"/>
              <p:cNvSpPr txBox="1"/>
              <p:nvPr/>
            </p:nvSpPr>
            <p:spPr>
              <a:xfrm>
                <a:off x="3256920" y="2302560"/>
                <a:ext cx="58788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𝑎</m:t>
                    </m:r>
                    <m:r>
                      <m:t xml:space="preserve">,</m:t>
                    </m:r>
                    <m:r>
                      <m:t xml:space="preserve">𝑏</m:t>
                    </m:r>
                  </m:oMath>
                </a14:m>
              </a:p>
            </p:txBody>
          </p:sp>
        </mc:Choice>
        <mc:Fallback/>
      </mc:AlternateContent>
      <p:sp>
        <p:nvSpPr>
          <p:cNvPr id="533" name="CustomShape 24"/>
          <p:cNvSpPr/>
          <p:nvPr/>
        </p:nvSpPr>
        <p:spPr>
          <a:xfrm>
            <a:off x="3256920" y="2302560"/>
            <a:ext cx="587880" cy="36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34" name="Formula 25"/>
              <p:cNvSpPr txBox="1"/>
              <p:nvPr/>
            </p:nvSpPr>
            <p:spPr>
              <a:xfrm>
                <a:off x="7554960" y="2341800"/>
                <a:ext cx="70632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𝑎</m:t>
                    </m:r>
                    <m:r>
                      <m:t xml:space="preserve">∘</m:t>
                    </m:r>
                    <m:r>
                      <m:t xml:space="preserve">𝑏</m:t>
                    </m:r>
                  </m:oMath>
                </a14:m>
              </a:p>
            </p:txBody>
          </p:sp>
        </mc:Choice>
        <mc:Fallback/>
      </mc:AlternateContent>
      <p:sp>
        <p:nvSpPr>
          <p:cNvPr id="535" name="CustomShape 26"/>
          <p:cNvSpPr/>
          <p:nvPr/>
        </p:nvSpPr>
        <p:spPr>
          <a:xfrm>
            <a:off x="7554960" y="2341800"/>
            <a:ext cx="706320" cy="369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36" name="Formula 27"/>
              <p:cNvSpPr txBox="1"/>
              <p:nvPr/>
            </p:nvSpPr>
            <p:spPr>
              <a:xfrm>
                <a:off x="3051720" y="4164120"/>
                <a:ext cx="127908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𝑎</m:t>
                        </m:r>
                      </m:e>
                    </m:d>
                    <m:r>
                      <m:t xml:space="preserve">,</m:t>
                    </m:r>
                    <m:r>
                      <m:t xml:space="preserve">𝐸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𝑏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37" name="CustomShape 28"/>
          <p:cNvSpPr/>
          <p:nvPr/>
        </p:nvSpPr>
        <p:spPr>
          <a:xfrm>
            <a:off x="3051720" y="4164120"/>
            <a:ext cx="1279080" cy="369000"/>
          </a:xfrm>
          <a:prstGeom prst="rect">
            <a:avLst/>
          </a:prstGeom>
          <a:blipFill>
            <a:blip r:embed="rId5"/>
            <a:stretch>
              <a:fillRect l="0" t="0" r="0" b="-1309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0" y="0"/>
            <a:ext cx="12191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Homomorphic Encryption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9" name="Picture 2" descr=""/>
          <p:cNvPicPr/>
          <p:nvPr/>
        </p:nvPicPr>
        <p:blipFill>
          <a:blip r:embed="rId1"/>
          <a:stretch/>
        </p:blipFill>
        <p:spPr>
          <a:xfrm>
            <a:off x="760320" y="2814840"/>
            <a:ext cx="10681920" cy="3603240"/>
          </a:xfrm>
          <a:prstGeom prst="rect">
            <a:avLst/>
          </a:prstGeom>
          <a:ln>
            <a:noFill/>
          </a:ln>
        </p:spPr>
      </p:pic>
      <p:sp>
        <p:nvSpPr>
          <p:cNvPr id="540" name="TextShape 2"/>
          <p:cNvSpPr txBox="1"/>
          <p:nvPr/>
        </p:nvSpPr>
        <p:spPr>
          <a:xfrm>
            <a:off x="760320" y="1167840"/>
            <a:ext cx="10377360" cy="1255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ed7d31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ed7d31"/>
                </a:solidFill>
                <a:latin typeface="Calibri"/>
              </a:rPr>
              <a:t>Homomorphic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encryption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Enables computations directly on encrypted data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Is probabilistic (semantic security is a requirement for enabling homomorphic computation)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problem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: it can only efficiently enable polynomial operations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1" name="CustomShape 3"/>
          <p:cNvSpPr/>
          <p:nvPr/>
        </p:nvSpPr>
        <p:spPr>
          <a:xfrm>
            <a:off x="8763120" y="6508800"/>
            <a:ext cx="2742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r">
              <a:lnSpc>
                <a:spcPct val="100000"/>
              </a:lnSpc>
            </a:pPr>
            <a:fld id="{89CB8C93-3218-4BD6-984D-C162D343F97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Shape 1"/>
          <p:cNvSpPr txBox="1"/>
          <p:nvPr/>
        </p:nvSpPr>
        <p:spPr>
          <a:xfrm>
            <a:off x="0" y="0"/>
            <a:ext cx="12191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Homomorphic Encryption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TextShape 2"/>
          <p:cNvSpPr txBox="1"/>
          <p:nvPr/>
        </p:nvSpPr>
        <p:spPr>
          <a:xfrm>
            <a:off x="760320" y="1167840"/>
            <a:ext cx="10377360" cy="1255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Homomorphic Encryption and Fully Homomorphic Encryption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34272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(Practical/Somewhat) Homomorphic Encryption  Fully Homomorphic Encryption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TextShape 3"/>
          <p:cNvSpPr txBox="1"/>
          <p:nvPr/>
        </p:nvSpPr>
        <p:spPr>
          <a:xfrm>
            <a:off x="760320" y="1167840"/>
            <a:ext cx="10377360" cy="12556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latin typeface="Calibri"/>
              </a:rPr>
              <a:t> 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5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C328676-DCDB-4A0E-A0C8-8A699899A61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graphicFrame>
        <p:nvGraphicFramePr>
          <p:cNvPr id="546" name="Table 5"/>
          <p:cNvGraphicFramePr/>
          <p:nvPr/>
        </p:nvGraphicFramePr>
        <p:xfrm>
          <a:off x="1524960" y="2423880"/>
          <a:ext cx="8847720" cy="2224800"/>
        </p:xfrm>
        <a:graphic>
          <a:graphicData uri="http://schemas.openxmlformats.org/drawingml/2006/table">
            <a:tbl>
              <a:tblPr/>
              <a:tblGrid>
                <a:gridCol w="4424040"/>
                <a:gridCol w="4424040"/>
              </a:tblGrid>
              <a:tr h="321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Somewhat Homomorphic Encryption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Fully Homomorphic Encryption (FHE)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5518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Can perform polynomial operations of limited degree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 marL="9360" indent="-9000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Can perform any operation represented as a binary circuit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Need to set up security parameters tailored for the specific computation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Generic security parameters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184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385623"/>
                          </a:solidFill>
                          <a:latin typeface="Calibri"/>
                        </a:rPr>
                        <a:t>Arithmetic circuits and integer inputs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c00000"/>
                          </a:solidFill>
                          <a:latin typeface="Calibri"/>
                        </a:rPr>
                        <a:t>Logical circuits and binary inputs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5518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385623"/>
                          </a:solidFill>
                          <a:latin typeface="Calibri"/>
                        </a:rPr>
                        <a:t>Constrained computational overhead (several orders of magnitude speed-up w.r.t. FHE)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c00000"/>
                          </a:solidFill>
                          <a:latin typeface="Calibri"/>
                        </a:rPr>
                        <a:t>Very high computational overhead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51880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385623"/>
                          </a:solidFill>
                          <a:latin typeface="Calibri"/>
                        </a:rPr>
                        <a:t>Expansion controlled by the ciphertext/plaintext cardinality ratio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c00000"/>
                          </a:solidFill>
                          <a:latin typeface="Calibri"/>
                        </a:rPr>
                        <a:t>Very high expansion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Shape 1"/>
          <p:cNvSpPr txBox="1"/>
          <p:nvPr/>
        </p:nvSpPr>
        <p:spPr>
          <a:xfrm>
            <a:off x="0" y="0"/>
            <a:ext cx="1219176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Differential Privacy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8" name="TextShape 2"/>
          <p:cNvSpPr txBox="1"/>
          <p:nvPr/>
        </p:nvSpPr>
        <p:spPr>
          <a:xfrm>
            <a:off x="760320" y="1167840"/>
            <a:ext cx="10377360" cy="4809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De-identification of the data does not protect from inference attacks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De-identified (redacted) data often contain alternative ways of identification (a.k.a. quasi-identifiers)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Access to auxiliary information can result in re-identification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Aggregated data are also susceptible to membership and reconstruction attacks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Given an individual’s DNA, an attacker can infer whether her data was used in a GWAS study</a:t>
            </a:r>
            <a:r>
              <a:rPr b="0" lang="en-US" sz="2400" spc="-1" strike="noStrike" baseline="30000">
                <a:solidFill>
                  <a:srgbClr val="000000"/>
                </a:solidFill>
                <a:latin typeface="Calibri"/>
              </a:rPr>
              <a:t>*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Given a dimensionality-reduction function of a dataset (e.g., correlations), an attacker can reconstruct part of the original dataset up to the dimensionality of the results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Facts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Any useful analysis of personal data must leak some information about individuals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Leakages accumulate with multiple analyses/releases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3172E06-21F8-4948-9602-9E7CF6009ED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50" name="CustomShape 4"/>
          <p:cNvSpPr/>
          <p:nvPr/>
        </p:nvSpPr>
        <p:spPr>
          <a:xfrm>
            <a:off x="953640" y="6356520"/>
            <a:ext cx="10549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 baseline="30000">
                <a:solidFill>
                  <a:srgbClr val="2a2a2a"/>
                </a:solidFill>
                <a:latin typeface="Calibri"/>
              </a:rPr>
              <a:t>*</a:t>
            </a:r>
            <a:r>
              <a:rPr b="0" lang="en-US" sz="1400" spc="-1" strike="noStrike">
                <a:solidFill>
                  <a:srgbClr val="2a2a2a"/>
                </a:solidFill>
                <a:latin typeface="Calibri"/>
              </a:rPr>
              <a:t>N. Homer, et al. ”Resolving individuals contributing trace amounts of DNA to highly complex mixtures using high-density SNP genotyping microarrays.” </a:t>
            </a:r>
            <a:r>
              <a:rPr b="0" i="1" lang="en-US" sz="1400" spc="-1" strike="noStrike">
                <a:solidFill>
                  <a:srgbClr val="2a2a2a"/>
                </a:solidFill>
                <a:latin typeface="Calibri"/>
              </a:rPr>
              <a:t>PLoS Genet</a:t>
            </a:r>
            <a:r>
              <a:rPr b="0" lang="en-US" sz="1400" spc="-1" strike="noStrike">
                <a:solidFill>
                  <a:srgbClr val="2a2a2a"/>
                </a:solidFill>
                <a:latin typeface="Calibri"/>
              </a:rPr>
              <a:t> 2008;48:e1000167</a:t>
            </a:r>
            <a:endParaRPr b="0" lang="en-US" sz="14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9F0B6C8-FE9F-4545-BD33-BB42D70BBA4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1895400" y="246240"/>
            <a:ext cx="85150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Arial"/>
              </a:rPr>
              <a:t>The genomic avalanche Is coming…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3" name="Picture 2" descr=""/>
          <p:cNvPicPr/>
          <p:nvPr/>
        </p:nvPicPr>
        <p:blipFill>
          <a:blip r:embed="rId1"/>
          <a:stretch/>
        </p:blipFill>
        <p:spPr>
          <a:xfrm>
            <a:off x="3683160" y="1733400"/>
            <a:ext cx="4765320" cy="478584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1981080" y="36360"/>
            <a:ext cx="8229240" cy="118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Differential Privacy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552" name="TextShape 2"/>
          <p:cNvSpPr txBox="1"/>
          <p:nvPr/>
        </p:nvSpPr>
        <p:spPr>
          <a:xfrm>
            <a:off x="511200" y="1225440"/>
            <a:ext cx="10842120" cy="5332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Informal notion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output of an analysis is similar whether any single individual’s record is included in the database or not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C’s inclusion of her record in the computation does not make her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</a:rPr>
              <a:t>significantly</a:t>
            </a:r>
            <a:r>
              <a:rPr b="0" lang="en-US" sz="1800" spc="-1" strike="noStrike">
                <a:solidFill>
                  <a:srgbClr val="ff0000"/>
                </a:solidFill>
                <a:latin typeface="Arial"/>
              </a:rPr>
              <a:t> worse of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E85AADC-1830-41DF-B9CE-CD1E18DE80FE}" type="slidenum">
              <a:rPr b="0" lang="en-US" sz="1200" spc="-1" strike="noStrike">
                <a:solidFill>
                  <a:srgbClr val="898989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554" name="Picture 2" descr=""/>
          <p:cNvPicPr/>
          <p:nvPr/>
        </p:nvPicPr>
        <p:blipFill>
          <a:blip r:embed="rId1"/>
          <a:srcRect l="0" t="0" r="72088" b="0"/>
          <a:stretch/>
        </p:blipFill>
        <p:spPr>
          <a:xfrm>
            <a:off x="2299320" y="3373560"/>
            <a:ext cx="1331640" cy="1444320"/>
          </a:xfrm>
          <a:prstGeom prst="rect">
            <a:avLst/>
          </a:prstGeom>
          <a:ln>
            <a:noFill/>
          </a:ln>
        </p:spPr>
      </p:pic>
      <p:sp>
        <p:nvSpPr>
          <p:cNvPr id="555" name="CustomShape 4"/>
          <p:cNvSpPr/>
          <p:nvPr/>
        </p:nvSpPr>
        <p:spPr>
          <a:xfrm>
            <a:off x="4999680" y="2316240"/>
            <a:ext cx="1641600" cy="9140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Analysis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6" name="CustomShape 5"/>
          <p:cNvSpPr/>
          <p:nvPr/>
        </p:nvSpPr>
        <p:spPr>
          <a:xfrm>
            <a:off x="4056840" y="2655720"/>
            <a:ext cx="825480" cy="235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7" name="CustomShape 6"/>
          <p:cNvSpPr/>
          <p:nvPr/>
        </p:nvSpPr>
        <p:spPr>
          <a:xfrm>
            <a:off x="6758640" y="2655720"/>
            <a:ext cx="825480" cy="235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8" name="CustomShape 7"/>
          <p:cNvSpPr/>
          <p:nvPr/>
        </p:nvSpPr>
        <p:spPr>
          <a:xfrm>
            <a:off x="7701120" y="2480400"/>
            <a:ext cx="1047600" cy="5796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Result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9" name="CustomShape 8"/>
          <p:cNvSpPr/>
          <p:nvPr/>
        </p:nvSpPr>
        <p:spPr>
          <a:xfrm>
            <a:off x="2588040" y="5690520"/>
            <a:ext cx="7272000" cy="982440"/>
          </a:xfrm>
          <a:prstGeom prst="wedgeRoundRectCallout">
            <a:avLst>
              <a:gd name="adj1" fmla="val 37429"/>
              <a:gd name="adj2" fmla="val -93015"/>
              <a:gd name="adj3" fmla="val 16667"/>
            </a:avLst>
          </a:prstGeom>
          <a:solidFill>
            <a:srgbClr val="99cc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If there is already some risk of revealing a secret of C by combining auxiliary information and something learned from DB, then that risk is still there but not 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significantly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 increased by C’s participation in the database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0" name="CustomShape 9"/>
          <p:cNvSpPr/>
          <p:nvPr/>
        </p:nvSpPr>
        <p:spPr>
          <a:xfrm>
            <a:off x="4999680" y="3645720"/>
            <a:ext cx="1641600" cy="9140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Analysis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1" name="CustomShape 10"/>
          <p:cNvSpPr/>
          <p:nvPr/>
        </p:nvSpPr>
        <p:spPr>
          <a:xfrm>
            <a:off x="4056840" y="3984840"/>
            <a:ext cx="825480" cy="235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2" name="CustomShape 11"/>
          <p:cNvSpPr/>
          <p:nvPr/>
        </p:nvSpPr>
        <p:spPr>
          <a:xfrm>
            <a:off x="6758640" y="3984840"/>
            <a:ext cx="825480" cy="235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CustomShape 12"/>
          <p:cNvSpPr/>
          <p:nvPr/>
        </p:nvSpPr>
        <p:spPr>
          <a:xfrm>
            <a:off x="7701120" y="3809520"/>
            <a:ext cx="1047600" cy="5796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Result’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64" name="Picture 2" descr=""/>
          <p:cNvPicPr/>
          <p:nvPr/>
        </p:nvPicPr>
        <p:blipFill>
          <a:blip r:embed="rId2"/>
          <a:srcRect l="71306" t="17840" r="0" b="0"/>
          <a:stretch/>
        </p:blipFill>
        <p:spPr>
          <a:xfrm>
            <a:off x="2588040" y="2195640"/>
            <a:ext cx="1368720" cy="11865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565" name="Formula 13"/>
              <p:cNvSpPr txBox="1"/>
              <p:nvPr/>
            </p:nvSpPr>
            <p:spPr>
              <a:xfrm>
                <a:off x="8021520" y="3250440"/>
                <a:ext cx="40716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≈</m:t>
                    </m:r>
                  </m:oMath>
                </a14:m>
              </a:p>
            </p:txBody>
          </p:sp>
        </mc:Choice>
        <mc:Fallback/>
      </mc:AlternateContent>
      <p:sp>
        <p:nvSpPr>
          <p:cNvPr id="566" name="CustomShape 14"/>
          <p:cNvSpPr/>
          <p:nvPr/>
        </p:nvSpPr>
        <p:spPr>
          <a:xfrm>
            <a:off x="8021520" y="3250440"/>
            <a:ext cx="407160" cy="36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838080" y="1062000"/>
            <a:ext cx="10515240" cy="5294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Formal Definition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 randomized mechanism  is -differential private if, for all data sets  and  which differ in at most one individual and for any  (output space)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Differential privacy is usually achieved by adding controlled random noise to the analysis results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8" name="TextShape 2"/>
          <p:cNvSpPr txBox="1"/>
          <p:nvPr/>
        </p:nvSpPr>
        <p:spPr>
          <a:xfrm>
            <a:off x="838080" y="1062000"/>
            <a:ext cx="10515240" cy="5294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latin typeface="Calibri"/>
              </a:rPr>
              <a:t> 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FEF3B43-DBEB-40C5-B5B1-DEE93808D42E}" type="slidenum">
              <a:rPr b="0" lang="en-US" sz="1200" spc="-1" strike="noStrike">
                <a:solidFill>
                  <a:srgbClr val="898989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570" name="图片 4" descr=""/>
          <p:cNvPicPr/>
          <p:nvPr/>
        </p:nvPicPr>
        <p:blipFill>
          <a:blip r:embed="rId2"/>
          <a:stretch/>
        </p:blipFill>
        <p:spPr>
          <a:xfrm>
            <a:off x="244800" y="2982960"/>
            <a:ext cx="5425560" cy="2370240"/>
          </a:xfrm>
          <a:prstGeom prst="rect">
            <a:avLst/>
          </a:prstGeom>
          <a:ln>
            <a:noFill/>
          </a:ln>
        </p:spPr>
      </p:pic>
      <p:sp>
        <p:nvSpPr>
          <p:cNvPr id="571" name="CustomShape 4"/>
          <p:cNvSpPr/>
          <p:nvPr/>
        </p:nvSpPr>
        <p:spPr>
          <a:xfrm>
            <a:off x="1981080" y="36360"/>
            <a:ext cx="8229240" cy="118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Differential Privacy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572" name="Picture 2" descr=""/>
          <p:cNvPicPr/>
          <p:nvPr/>
        </p:nvPicPr>
        <p:blipFill>
          <a:blip r:embed="rId3"/>
          <a:stretch/>
        </p:blipFill>
        <p:spPr>
          <a:xfrm>
            <a:off x="6010200" y="3619440"/>
            <a:ext cx="4769640" cy="1444320"/>
          </a:xfrm>
          <a:prstGeom prst="rect">
            <a:avLst/>
          </a:prstGeom>
          <a:ln>
            <a:noFill/>
          </a:ln>
        </p:spPr>
      </p:pic>
      <p:sp>
        <p:nvSpPr>
          <p:cNvPr id="573" name="CustomShape 5"/>
          <p:cNvSpPr/>
          <p:nvPr/>
        </p:nvSpPr>
        <p:spPr>
          <a:xfrm>
            <a:off x="7139520" y="2022480"/>
            <a:ext cx="4975200" cy="1527840"/>
          </a:xfrm>
          <a:prstGeom prst="wedgeRoundRectCallout">
            <a:avLst>
              <a:gd name="adj1" fmla="val -58550"/>
              <a:gd name="adj2" fmla="val -34830"/>
              <a:gd name="adj3" fmla="val 16667"/>
            </a:avLst>
          </a:prstGeom>
          <a:solidFill>
            <a:srgbClr val="99cc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defines the achieved privacy level (the lower the , the lower the leakage)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Composition bounds define how leakage accumulates, consuming the available privacy budget after a number of data releases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4" name="CustomShape 6"/>
          <p:cNvSpPr/>
          <p:nvPr/>
        </p:nvSpPr>
        <p:spPr>
          <a:xfrm>
            <a:off x="7139520" y="2022480"/>
            <a:ext cx="4975200" cy="1527840"/>
          </a:xfrm>
          <a:prstGeom prst="wedgeRoundRectCallout">
            <a:avLst>
              <a:gd name="adj1" fmla="val -58550"/>
              <a:gd name="adj2" fmla="val -34830"/>
              <a:gd name="adj3" fmla="val 16667"/>
            </a:avLst>
          </a:prstGeom>
          <a:blipFill>
            <a:blip r:embed="rId4"/>
            <a:stretch>
              <a:fillRect l="0" t="0" r="0" b="-6741"/>
            </a:stretch>
          </a:blip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75" name="Formula 7"/>
              <p:cNvSpPr txBox="1"/>
              <p:nvPr/>
            </p:nvSpPr>
            <p:spPr>
              <a:xfrm>
                <a:off x="8823240" y="4034160"/>
                <a:ext cx="430560" cy="307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Κ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𝐷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76" name="CustomShape 8"/>
          <p:cNvSpPr/>
          <p:nvPr/>
        </p:nvSpPr>
        <p:spPr>
          <a:xfrm>
            <a:off x="8823240" y="4034160"/>
            <a:ext cx="430560" cy="307440"/>
          </a:xfrm>
          <a:prstGeom prst="rect">
            <a:avLst/>
          </a:prstGeom>
          <a:blipFill>
            <a:blip r:embed="rId5"/>
            <a:stretch>
              <a:fillRect l="0" t="0" r="-29543" b="-998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77" name="Formula 9"/>
              <p:cNvSpPr txBox="1"/>
              <p:nvPr/>
            </p:nvSpPr>
            <p:spPr>
              <a:xfrm>
                <a:off x="7296840" y="4034160"/>
                <a:ext cx="430560" cy="307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Κ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𝐷</m:t>
                        </m:r>
                        <m:r>
                          <m:t xml:space="preserve">′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78" name="CustomShape 10"/>
          <p:cNvSpPr/>
          <p:nvPr/>
        </p:nvSpPr>
        <p:spPr>
          <a:xfrm>
            <a:off x="7296840" y="4034160"/>
            <a:ext cx="430560" cy="307440"/>
          </a:xfrm>
          <a:prstGeom prst="rect">
            <a:avLst/>
          </a:prstGeom>
          <a:blipFill>
            <a:blip r:embed="rId6"/>
            <a:stretch>
              <a:fillRect l="0" t="0" r="-39379" b="-998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79" name="Formula 11"/>
              <p:cNvSpPr txBox="1"/>
              <p:nvPr/>
            </p:nvSpPr>
            <p:spPr>
              <a:xfrm>
                <a:off x="4405320" y="3521160"/>
                <a:ext cx="430560" cy="307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Κ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𝐷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80" name="CustomShape 12"/>
          <p:cNvSpPr/>
          <p:nvPr/>
        </p:nvSpPr>
        <p:spPr>
          <a:xfrm>
            <a:off x="4405320" y="3521160"/>
            <a:ext cx="430560" cy="307440"/>
          </a:xfrm>
          <a:prstGeom prst="rect">
            <a:avLst/>
          </a:prstGeom>
          <a:blipFill>
            <a:blip r:embed="rId7"/>
            <a:stretch>
              <a:fillRect l="0" t="0" r="-31406" b="-998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81" name="Formula 13"/>
              <p:cNvSpPr txBox="1"/>
              <p:nvPr/>
            </p:nvSpPr>
            <p:spPr>
              <a:xfrm>
                <a:off x="4405320" y="3787920"/>
                <a:ext cx="430560" cy="307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Κ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𝐷</m:t>
                        </m:r>
                        <m:r>
                          <m:t xml:space="preserve">′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582" name="CustomShape 14"/>
          <p:cNvSpPr/>
          <p:nvPr/>
        </p:nvSpPr>
        <p:spPr>
          <a:xfrm>
            <a:off x="4405320" y="3787920"/>
            <a:ext cx="430560" cy="307440"/>
          </a:xfrm>
          <a:prstGeom prst="rect">
            <a:avLst/>
          </a:prstGeom>
          <a:blipFill>
            <a:blip r:embed="rId8"/>
            <a:stretch>
              <a:fillRect l="0" t="0" r="-41408" b="-9704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MedCo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TextShape 2"/>
          <p:cNvSpPr txBox="1"/>
          <p:nvPr/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8b8b8b"/>
                </a:solidFill>
                <a:latin typeface="Calibri"/>
              </a:rPr>
              <a:t>Enabling Privacy-Conscious Exploration of Distributed Clinical and Genomic Data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49C0257-4077-43D5-836A-FAD5370D4DC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838080" y="365040"/>
            <a:ext cx="10515240" cy="8110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System and Threat Models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A348C3E-F014-4551-97AC-43A1220D3607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7452720" y="1902600"/>
            <a:ext cx="4413240" cy="400968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9" name="Picture 3" descr=""/>
          <p:cNvPicPr/>
          <p:nvPr/>
        </p:nvPicPr>
        <p:blipFill>
          <a:blip r:embed="rId1"/>
          <a:stretch/>
        </p:blipFill>
        <p:spPr>
          <a:xfrm>
            <a:off x="464400" y="2954520"/>
            <a:ext cx="747000" cy="747000"/>
          </a:xfrm>
          <a:prstGeom prst="rect">
            <a:avLst/>
          </a:prstGeom>
          <a:ln>
            <a:noFill/>
          </a:ln>
        </p:spPr>
      </p:pic>
      <p:sp>
        <p:nvSpPr>
          <p:cNvPr id="590" name="CustomShape 4"/>
          <p:cNvSpPr/>
          <p:nvPr/>
        </p:nvSpPr>
        <p:spPr>
          <a:xfrm>
            <a:off x="296280" y="3723120"/>
            <a:ext cx="1323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Site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91" name="CustomShape 5"/>
          <p:cNvSpPr/>
          <p:nvPr/>
        </p:nvSpPr>
        <p:spPr>
          <a:xfrm>
            <a:off x="296280" y="3723120"/>
            <a:ext cx="1323720" cy="338040"/>
          </a:xfrm>
          <a:prstGeom prst="rect">
            <a:avLst/>
          </a:prstGeom>
          <a:blipFill>
            <a:blip r:embed="rId2"/>
            <a:stretch>
              <a:fillRect l="0" t="-5407" r="0" b="-2362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92" name="Picture 5" descr=""/>
          <p:cNvPicPr/>
          <p:nvPr/>
        </p:nvPicPr>
        <p:blipFill>
          <a:blip r:embed="rId3"/>
          <a:stretch/>
        </p:blipFill>
        <p:spPr>
          <a:xfrm>
            <a:off x="1185840" y="3027240"/>
            <a:ext cx="665280" cy="665280"/>
          </a:xfrm>
          <a:prstGeom prst="rect">
            <a:avLst/>
          </a:prstGeom>
          <a:ln>
            <a:noFill/>
          </a:ln>
        </p:spPr>
      </p:pic>
      <p:pic>
        <p:nvPicPr>
          <p:cNvPr id="593" name="Picture 6" descr=""/>
          <p:cNvPicPr/>
          <p:nvPr/>
        </p:nvPicPr>
        <p:blipFill>
          <a:blip r:embed="rId4"/>
          <a:stretch/>
        </p:blipFill>
        <p:spPr>
          <a:xfrm>
            <a:off x="2140920" y="1401840"/>
            <a:ext cx="883440" cy="1095480"/>
          </a:xfrm>
          <a:prstGeom prst="rect">
            <a:avLst/>
          </a:prstGeom>
          <a:ln>
            <a:noFill/>
          </a:ln>
        </p:spPr>
      </p:pic>
      <p:pic>
        <p:nvPicPr>
          <p:cNvPr id="594" name="Picture 7" descr=""/>
          <p:cNvPicPr/>
          <p:nvPr/>
        </p:nvPicPr>
        <p:blipFill>
          <a:blip r:embed="rId5"/>
          <a:stretch/>
        </p:blipFill>
        <p:spPr>
          <a:xfrm>
            <a:off x="2079000" y="4493160"/>
            <a:ext cx="757080" cy="757080"/>
          </a:xfrm>
          <a:prstGeom prst="rect">
            <a:avLst/>
          </a:prstGeom>
          <a:ln>
            <a:noFill/>
          </a:ln>
        </p:spPr>
      </p:pic>
      <p:pic>
        <p:nvPicPr>
          <p:cNvPr id="595" name="Picture 8" descr=""/>
          <p:cNvPicPr/>
          <p:nvPr/>
        </p:nvPicPr>
        <p:blipFill>
          <a:blip r:embed="rId6"/>
          <a:stretch/>
        </p:blipFill>
        <p:spPr>
          <a:xfrm>
            <a:off x="4132440" y="3035520"/>
            <a:ext cx="731160" cy="731160"/>
          </a:xfrm>
          <a:prstGeom prst="rect">
            <a:avLst/>
          </a:prstGeom>
          <a:ln>
            <a:noFill/>
          </a:ln>
        </p:spPr>
      </p:pic>
      <p:sp>
        <p:nvSpPr>
          <p:cNvPr id="596" name="CustomShape 6"/>
          <p:cNvSpPr/>
          <p:nvPr/>
        </p:nvSpPr>
        <p:spPr>
          <a:xfrm>
            <a:off x="3912480" y="3794400"/>
            <a:ext cx="1323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Site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97" name="CustomShape 7"/>
          <p:cNvSpPr/>
          <p:nvPr/>
        </p:nvSpPr>
        <p:spPr>
          <a:xfrm>
            <a:off x="3912480" y="3794400"/>
            <a:ext cx="1323720" cy="338040"/>
          </a:xfrm>
          <a:prstGeom prst="rect">
            <a:avLst/>
          </a:prstGeom>
          <a:blipFill>
            <a:blip r:embed="rId7"/>
            <a:stretch>
              <a:fillRect l="0" t="-5324" r="0" b="-2138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98" name="CustomShape 8"/>
          <p:cNvSpPr/>
          <p:nvPr/>
        </p:nvSpPr>
        <p:spPr>
          <a:xfrm>
            <a:off x="1920600" y="5253840"/>
            <a:ext cx="1323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Site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599" name="CustomShape 9"/>
          <p:cNvSpPr/>
          <p:nvPr/>
        </p:nvSpPr>
        <p:spPr>
          <a:xfrm>
            <a:off x="1920600" y="5253840"/>
            <a:ext cx="1323720" cy="338040"/>
          </a:xfrm>
          <a:prstGeom prst="rect">
            <a:avLst/>
          </a:prstGeom>
          <a:blipFill>
            <a:blip r:embed="rId8"/>
            <a:stretch>
              <a:fillRect l="0" t="-5407" r="0" b="-2362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00" name="CustomShape 10"/>
          <p:cNvSpPr/>
          <p:nvPr/>
        </p:nvSpPr>
        <p:spPr>
          <a:xfrm>
            <a:off x="2253600" y="2337120"/>
            <a:ext cx="13237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Site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01" name="CustomShape 11"/>
          <p:cNvSpPr/>
          <p:nvPr/>
        </p:nvSpPr>
        <p:spPr>
          <a:xfrm>
            <a:off x="2253600" y="2337120"/>
            <a:ext cx="1323720" cy="338040"/>
          </a:xfrm>
          <a:prstGeom prst="rect">
            <a:avLst/>
          </a:prstGeom>
          <a:blipFill>
            <a:blip r:embed="rId9"/>
            <a:stretch>
              <a:fillRect l="0" t="-5324" r="0" b="-2138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02" name="Picture 12" descr=""/>
          <p:cNvPicPr/>
          <p:nvPr/>
        </p:nvPicPr>
        <p:blipFill>
          <a:blip r:embed="rId10"/>
          <a:stretch/>
        </p:blipFill>
        <p:spPr>
          <a:xfrm>
            <a:off x="3024720" y="1678320"/>
            <a:ext cx="665280" cy="665280"/>
          </a:xfrm>
          <a:prstGeom prst="rect">
            <a:avLst/>
          </a:prstGeom>
          <a:ln>
            <a:noFill/>
          </a:ln>
        </p:spPr>
      </p:pic>
      <p:pic>
        <p:nvPicPr>
          <p:cNvPr id="603" name="Picture 13" descr=""/>
          <p:cNvPicPr/>
          <p:nvPr/>
        </p:nvPicPr>
        <p:blipFill>
          <a:blip r:embed="rId11"/>
          <a:stretch/>
        </p:blipFill>
        <p:spPr>
          <a:xfrm>
            <a:off x="4863960" y="3128760"/>
            <a:ext cx="665280" cy="665280"/>
          </a:xfrm>
          <a:prstGeom prst="rect">
            <a:avLst/>
          </a:prstGeom>
          <a:ln>
            <a:noFill/>
          </a:ln>
        </p:spPr>
      </p:pic>
      <p:pic>
        <p:nvPicPr>
          <p:cNvPr id="604" name="Picture 14" descr=""/>
          <p:cNvPicPr/>
          <p:nvPr/>
        </p:nvPicPr>
        <p:blipFill>
          <a:blip r:embed="rId12"/>
          <a:stretch/>
        </p:blipFill>
        <p:spPr>
          <a:xfrm>
            <a:off x="2836440" y="4624560"/>
            <a:ext cx="665280" cy="665280"/>
          </a:xfrm>
          <a:prstGeom prst="rect">
            <a:avLst/>
          </a:prstGeom>
          <a:ln>
            <a:noFill/>
          </a:ln>
        </p:spPr>
      </p:pic>
      <p:sp>
        <p:nvSpPr>
          <p:cNvPr id="605" name="CustomShape 12"/>
          <p:cNvSpPr/>
          <p:nvPr/>
        </p:nvSpPr>
        <p:spPr>
          <a:xfrm flipH="1" flipV="1" rot="5400000">
            <a:off x="987120" y="1800000"/>
            <a:ext cx="1004760" cy="1302480"/>
          </a:xfrm>
          <a:prstGeom prst="curvedConnector2">
            <a:avLst/>
          </a:prstGeom>
          <a:noFill/>
          <a:ln w="38160"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6" name="CustomShape 13"/>
          <p:cNvSpPr/>
          <p:nvPr/>
        </p:nvSpPr>
        <p:spPr>
          <a:xfrm>
            <a:off x="3690360" y="2010960"/>
            <a:ext cx="977760" cy="1022040"/>
          </a:xfrm>
          <a:prstGeom prst="curvedConnector2">
            <a:avLst/>
          </a:prstGeom>
          <a:noFill/>
          <a:ln w="38160"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7" name="CustomShape 14"/>
          <p:cNvSpPr/>
          <p:nvPr/>
        </p:nvSpPr>
        <p:spPr>
          <a:xfrm rot="5400000">
            <a:off x="3626280" y="4008600"/>
            <a:ext cx="824040" cy="1072080"/>
          </a:xfrm>
          <a:prstGeom prst="curvedConnector2">
            <a:avLst/>
          </a:prstGeom>
          <a:noFill/>
          <a:ln w="38160"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8" name="CustomShape 15"/>
          <p:cNvSpPr/>
          <p:nvPr/>
        </p:nvSpPr>
        <p:spPr>
          <a:xfrm rot="10800000">
            <a:off x="2079000" y="4871880"/>
            <a:ext cx="1120320" cy="809640"/>
          </a:xfrm>
          <a:prstGeom prst="curvedConnector2">
            <a:avLst/>
          </a:prstGeom>
          <a:noFill/>
          <a:ln w="38160"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9" name="Picture 19" descr=""/>
          <p:cNvPicPr/>
          <p:nvPr/>
        </p:nvPicPr>
        <p:blipFill>
          <a:blip r:embed="rId13"/>
          <a:stretch/>
        </p:blipFill>
        <p:spPr>
          <a:xfrm>
            <a:off x="5782680" y="4927680"/>
            <a:ext cx="811080" cy="811080"/>
          </a:xfrm>
          <a:prstGeom prst="rect">
            <a:avLst/>
          </a:prstGeom>
          <a:ln>
            <a:noFill/>
          </a:ln>
        </p:spPr>
      </p:pic>
      <p:pic>
        <p:nvPicPr>
          <p:cNvPr id="610" name="Picture 20" descr=""/>
          <p:cNvPicPr/>
          <p:nvPr/>
        </p:nvPicPr>
        <p:blipFill>
          <a:blip r:embed="rId14"/>
          <a:stretch/>
        </p:blipFill>
        <p:spPr>
          <a:xfrm>
            <a:off x="3443760" y="2111760"/>
            <a:ext cx="408240" cy="408240"/>
          </a:xfrm>
          <a:prstGeom prst="rect">
            <a:avLst/>
          </a:prstGeom>
          <a:ln>
            <a:noFill/>
          </a:ln>
        </p:spPr>
      </p:pic>
      <p:pic>
        <p:nvPicPr>
          <p:cNvPr id="611" name="Picture 21" descr=""/>
          <p:cNvPicPr/>
          <p:nvPr/>
        </p:nvPicPr>
        <p:blipFill>
          <a:blip r:embed="rId15"/>
          <a:stretch/>
        </p:blipFill>
        <p:spPr>
          <a:xfrm>
            <a:off x="5832360" y="4506120"/>
            <a:ext cx="374760" cy="374760"/>
          </a:xfrm>
          <a:prstGeom prst="rect">
            <a:avLst/>
          </a:prstGeom>
          <a:ln>
            <a:noFill/>
          </a:ln>
        </p:spPr>
      </p:pic>
      <p:sp>
        <p:nvSpPr>
          <p:cNvPr id="612" name="CustomShape 16"/>
          <p:cNvSpPr/>
          <p:nvPr/>
        </p:nvSpPr>
        <p:spPr>
          <a:xfrm>
            <a:off x="5353560" y="5743080"/>
            <a:ext cx="16696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Investigator 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13" name="CustomShape 17"/>
          <p:cNvSpPr/>
          <p:nvPr/>
        </p:nvSpPr>
        <p:spPr>
          <a:xfrm>
            <a:off x="5353560" y="5743080"/>
            <a:ext cx="1669680" cy="338040"/>
          </a:xfrm>
          <a:prstGeom prst="rect">
            <a:avLst/>
          </a:prstGeom>
          <a:blipFill>
            <a:blip r:embed="rId16"/>
            <a:stretch>
              <a:fillRect l="0" t="-5324" r="0" b="-2138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Calibri"/>
              </a:rPr>
              <a:t>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14" name="CustomShape 18"/>
          <p:cNvSpPr/>
          <p:nvPr/>
        </p:nvSpPr>
        <p:spPr>
          <a:xfrm rot="12459000">
            <a:off x="4619520" y="4660920"/>
            <a:ext cx="1035000" cy="264600"/>
          </a:xfrm>
          <a:prstGeom prst="rightArrow">
            <a:avLst>
              <a:gd name="adj1" fmla="val 50000"/>
              <a:gd name="adj2" fmla="val 76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5" name="Picture 24" descr=""/>
          <p:cNvPicPr/>
          <p:nvPr/>
        </p:nvPicPr>
        <p:blipFill>
          <a:blip r:embed="rId17"/>
          <a:stretch/>
        </p:blipFill>
        <p:spPr>
          <a:xfrm>
            <a:off x="1589760" y="3405240"/>
            <a:ext cx="408240" cy="408240"/>
          </a:xfrm>
          <a:prstGeom prst="rect">
            <a:avLst/>
          </a:prstGeom>
          <a:ln>
            <a:noFill/>
          </a:ln>
        </p:spPr>
      </p:pic>
      <p:pic>
        <p:nvPicPr>
          <p:cNvPr id="616" name="Picture 25" descr=""/>
          <p:cNvPicPr/>
          <p:nvPr/>
        </p:nvPicPr>
        <p:blipFill>
          <a:blip r:embed="rId18"/>
          <a:stretch/>
        </p:blipFill>
        <p:spPr>
          <a:xfrm>
            <a:off x="3239280" y="4995000"/>
            <a:ext cx="408240" cy="408240"/>
          </a:xfrm>
          <a:prstGeom prst="rect">
            <a:avLst/>
          </a:prstGeom>
          <a:ln>
            <a:noFill/>
          </a:ln>
        </p:spPr>
      </p:pic>
      <p:pic>
        <p:nvPicPr>
          <p:cNvPr id="617" name="Picture 26" descr=""/>
          <p:cNvPicPr/>
          <p:nvPr/>
        </p:nvPicPr>
        <p:blipFill>
          <a:blip r:embed="rId19"/>
          <a:stretch/>
        </p:blipFill>
        <p:spPr>
          <a:xfrm>
            <a:off x="5207400" y="3499200"/>
            <a:ext cx="408240" cy="408240"/>
          </a:xfrm>
          <a:prstGeom prst="rect">
            <a:avLst/>
          </a:prstGeom>
          <a:ln>
            <a:noFill/>
          </a:ln>
        </p:spPr>
      </p:pic>
      <p:sp>
        <p:nvSpPr>
          <p:cNvPr id="618" name="CustomShape 19"/>
          <p:cNvSpPr/>
          <p:nvPr/>
        </p:nvSpPr>
        <p:spPr>
          <a:xfrm>
            <a:off x="8367480" y="2017080"/>
            <a:ext cx="3349800" cy="179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Honest-but-curious adversary: 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honestly follows the protocol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tries to infer sensitive data from the different steps of the protocol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19" name="Picture 28" descr=""/>
          <p:cNvPicPr/>
          <p:nvPr/>
        </p:nvPicPr>
        <p:blipFill>
          <a:blip r:embed="rId20"/>
          <a:stretch/>
        </p:blipFill>
        <p:spPr>
          <a:xfrm>
            <a:off x="7601760" y="2081880"/>
            <a:ext cx="616680" cy="616680"/>
          </a:xfrm>
          <a:prstGeom prst="rect">
            <a:avLst/>
          </a:prstGeom>
          <a:ln>
            <a:noFill/>
          </a:ln>
        </p:spPr>
      </p:pic>
      <p:pic>
        <p:nvPicPr>
          <p:cNvPr id="620" name="Picture 29" descr=""/>
          <p:cNvPicPr/>
          <p:nvPr/>
        </p:nvPicPr>
        <p:blipFill>
          <a:blip r:embed="rId21"/>
          <a:stretch/>
        </p:blipFill>
        <p:spPr>
          <a:xfrm>
            <a:off x="7586280" y="4218840"/>
            <a:ext cx="520920" cy="520920"/>
          </a:xfrm>
          <a:prstGeom prst="rect">
            <a:avLst/>
          </a:prstGeom>
          <a:ln>
            <a:noFill/>
          </a:ln>
        </p:spPr>
      </p:pic>
      <p:sp>
        <p:nvSpPr>
          <p:cNvPr id="621" name="CustomShape 20"/>
          <p:cNvSpPr/>
          <p:nvPr/>
        </p:nvSpPr>
        <p:spPr>
          <a:xfrm rot="1514400">
            <a:off x="4516920" y="4506480"/>
            <a:ext cx="1748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Query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22" name="CustomShape 21"/>
          <p:cNvSpPr/>
          <p:nvPr/>
        </p:nvSpPr>
        <p:spPr>
          <a:xfrm rot="1662600">
            <a:off x="4212720" y="4889880"/>
            <a:ext cx="1748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# of Patients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23" name="CustomShape 22"/>
          <p:cNvSpPr/>
          <p:nvPr/>
        </p:nvSpPr>
        <p:spPr>
          <a:xfrm>
            <a:off x="1969200" y="3959280"/>
            <a:ext cx="1748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Query Processing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624" name="Picture 34" descr=""/>
          <p:cNvPicPr/>
          <p:nvPr/>
        </p:nvPicPr>
        <p:blipFill>
          <a:blip r:embed="rId22"/>
          <a:stretch/>
        </p:blipFill>
        <p:spPr>
          <a:xfrm>
            <a:off x="2253600" y="2835000"/>
            <a:ext cx="1195560" cy="1195560"/>
          </a:xfrm>
          <a:prstGeom prst="rect">
            <a:avLst/>
          </a:prstGeom>
          <a:ln>
            <a:noFill/>
          </a:ln>
        </p:spPr>
      </p:pic>
      <p:sp>
        <p:nvSpPr>
          <p:cNvPr id="625" name="CustomShape 23"/>
          <p:cNvSpPr/>
          <p:nvPr/>
        </p:nvSpPr>
        <p:spPr>
          <a:xfrm rot="1637400">
            <a:off x="4803840" y="4759560"/>
            <a:ext cx="1035000" cy="264600"/>
          </a:xfrm>
          <a:prstGeom prst="rightArrow">
            <a:avLst>
              <a:gd name="adj1" fmla="val 50000"/>
              <a:gd name="adj2" fmla="val 761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6" name="CustomShape 24"/>
          <p:cNvSpPr/>
          <p:nvPr/>
        </p:nvSpPr>
        <p:spPr>
          <a:xfrm>
            <a:off x="1148760" y="5658840"/>
            <a:ext cx="32184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Clinical Research Network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627" name="CustomShape 25"/>
          <p:cNvSpPr/>
          <p:nvPr/>
        </p:nvSpPr>
        <p:spPr>
          <a:xfrm>
            <a:off x="8367480" y="4122000"/>
            <a:ext cx="3349800" cy="152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Malicious-but-covert adversary: </a:t>
            </a:r>
            <a:endParaRPr b="0" lang="en-US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can tamper with the protocol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tries to infer sensitive data from the query end-result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06" dur="indefinite" restart="never" nodeType="tmRoot">
          <p:childTnLst>
            <p:seq>
              <p:cTn id="207" dur="indefinite" nodeType="mainSeq">
                <p:childTnLst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What are the main concerns?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9" name="TextShape 2"/>
          <p:cNvSpPr txBox="1"/>
          <p:nvPr/>
        </p:nvSpPr>
        <p:spPr>
          <a:xfrm>
            <a:off x="838080" y="1825560"/>
            <a:ext cx="990576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3000" spc="-1" strike="noStrike">
                <a:solidFill>
                  <a:srgbClr val="000000"/>
                </a:solidFill>
                <a:latin typeface="Calibri"/>
              </a:rPr>
              <a:t>Loss of data confidentiality </a:t>
            </a:r>
            <a:r>
              <a:rPr b="0" lang="en-US" sz="3000" spc="-1" strike="noStrike">
                <a:solidFill>
                  <a:srgbClr val="000000"/>
                </a:solidFill>
                <a:latin typeface="Calibri"/>
              </a:rPr>
              <a:t>due to illegitimate access to the data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External (hacker) or internal (insider) attacker stealing the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Standard encryption can protect data ONLY at rest or in transit BUT NOT during processing (e.g., in the memory)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3000" spc="-1" strike="noStrike">
                <a:solidFill>
                  <a:srgbClr val="000000"/>
                </a:solidFill>
                <a:latin typeface="Calibri"/>
              </a:rPr>
              <a:t>Patient re-identification </a:t>
            </a:r>
            <a:r>
              <a:rPr b="0" lang="en-US" sz="3000" spc="-1" strike="noStrike">
                <a:solidFill>
                  <a:srgbClr val="000000"/>
                </a:solidFill>
                <a:latin typeface="Calibri"/>
              </a:rPr>
              <a:t>due to legitimate access to the data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Malicious users performing “smart” data requests in order to re-identify patients in a specific dataset (e.g., patients with HIV)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r>
              <a:rPr b="0" lang="en-US" sz="28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De-identification or anonymization is ineffective with genomic data 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0" name="Picture 4" descr=""/>
          <p:cNvPicPr/>
          <p:nvPr/>
        </p:nvPicPr>
        <p:blipFill>
          <a:blip r:embed="rId1"/>
          <a:stretch/>
        </p:blipFill>
        <p:spPr>
          <a:xfrm>
            <a:off x="10959480" y="2092320"/>
            <a:ext cx="788400" cy="788400"/>
          </a:xfrm>
          <a:prstGeom prst="rect">
            <a:avLst/>
          </a:prstGeom>
          <a:ln>
            <a:noFill/>
          </a:ln>
        </p:spPr>
      </p:pic>
      <p:pic>
        <p:nvPicPr>
          <p:cNvPr id="631" name="Picture 5" descr=""/>
          <p:cNvPicPr/>
          <p:nvPr/>
        </p:nvPicPr>
        <p:blipFill>
          <a:blip r:embed="rId2"/>
          <a:stretch/>
        </p:blipFill>
        <p:spPr>
          <a:xfrm>
            <a:off x="11034360" y="4646880"/>
            <a:ext cx="638640" cy="638640"/>
          </a:xfrm>
          <a:prstGeom prst="rect">
            <a:avLst/>
          </a:prstGeom>
          <a:ln>
            <a:noFill/>
          </a:ln>
        </p:spPr>
      </p:pic>
      <p:sp>
        <p:nvSpPr>
          <p:cNvPr id="63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02EF4F9-4AF4-4464-B339-59807293381B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236" dur="indefinite" restart="never" nodeType="tmRoot">
          <p:childTnLst>
            <p:seq>
              <p:cTn id="237" dur="indefinite" nodeType="mainSeq"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68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136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252" end="3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315" end="4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st="446" end="5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MecCo: Main Requirements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" name="TextShape 2"/>
          <p:cNvSpPr txBox="1"/>
          <p:nvPr/>
        </p:nvSpPr>
        <p:spPr>
          <a:xfrm>
            <a:off x="797040" y="1388880"/>
            <a:ext cx="4841280" cy="5500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3000" spc="-1" strike="noStrike">
                <a:solidFill>
                  <a:srgbClr val="000000"/>
                </a:solidFill>
                <a:latin typeface="Calibri"/>
              </a:rPr>
              <a:t>Functionality:</a:t>
            </a: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COUNT(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patients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)/SELECT(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patients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FROM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database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WHERE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*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 AND/OR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*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GROUP BY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*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CustomShape 3"/>
          <p:cNvSpPr/>
          <p:nvPr/>
        </p:nvSpPr>
        <p:spPr>
          <a:xfrm>
            <a:off x="1310040" y="4633560"/>
            <a:ext cx="28540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</a:rPr>
              <a:t>*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represents any possible concepts in the ontology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36" name="CustomShape 4"/>
          <p:cNvSpPr/>
          <p:nvPr/>
        </p:nvSpPr>
        <p:spPr>
          <a:xfrm>
            <a:off x="6734880" y="1388880"/>
            <a:ext cx="5134320" cy="550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3000" spc="-1" strike="noStrike">
                <a:solidFill>
                  <a:srgbClr val="000000"/>
                </a:solidFill>
                <a:latin typeface="Calibri"/>
              </a:rPr>
              <a:t>Security/Privacy: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3000" spc="-1" strike="noStrike"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Protection of data confidentiality at rest, in transit and </a:t>
            </a: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during computation</a:t>
            </a:r>
            <a:endParaRPr b="0" lang="en-US" sz="2600" spc="-1" strike="noStrike"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no single point of failure</a:t>
            </a:r>
            <a:endParaRPr b="0" lang="en-US" sz="2600" spc="-1" strike="noStrike"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only the investigator can obtain the query end-result</a:t>
            </a:r>
            <a:endParaRPr b="0" lang="en-US" sz="2600" spc="-1" strike="noStrike"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(optional) unlinkability</a:t>
            </a:r>
            <a:endParaRPr b="0" lang="en-US" sz="2600" spc="-1" strike="noStrike">
              <a:latin typeface="Arial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(optional) differential privacy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637" name="Line 5"/>
          <p:cNvSpPr/>
          <p:nvPr/>
        </p:nvSpPr>
        <p:spPr>
          <a:xfrm>
            <a:off x="5873040" y="1512000"/>
            <a:ext cx="360" cy="4844160"/>
          </a:xfrm>
          <a:prstGeom prst="line">
            <a:avLst/>
          </a:prstGeom>
          <a:ln w="28440">
            <a:solidFill>
              <a:schemeClr val="tx1">
                <a:lumMod val="50000"/>
                <a:lumOff val="50000"/>
              </a:schemeClr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8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A041A0C-4B12-48F7-B40B-A58D7F724FB5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258" dur="indefinite" restart="never" nodeType="tmRoot">
          <p:childTnLst>
            <p:seq>
              <p:cTn id="259" dur="indefinite" nodeType="mainSeq">
                <p:childTnLst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363240" y="0"/>
            <a:ext cx="116863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UnLynx: Framework For Privacy-Conscious Data Sharing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CustomShape 2"/>
          <p:cNvSpPr/>
          <p:nvPr/>
        </p:nvSpPr>
        <p:spPr>
          <a:xfrm>
            <a:off x="9169920" y="5777280"/>
            <a:ext cx="2090520" cy="487440"/>
          </a:xfrm>
          <a:prstGeom prst="rect">
            <a:avLst/>
          </a:prstGeom>
          <a:noFill/>
          <a:ln w="1908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1" name="Shape 360" descr=""/>
          <p:cNvPicPr/>
          <p:nvPr/>
        </p:nvPicPr>
        <p:blipFill>
          <a:blip r:embed="rId1"/>
          <a:stretch/>
        </p:blipFill>
        <p:spPr>
          <a:xfrm rot="16200000">
            <a:off x="10388880" y="589608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642" name="Shape 361" descr=""/>
          <p:cNvPicPr/>
          <p:nvPr/>
        </p:nvPicPr>
        <p:blipFill>
          <a:blip r:embed="rId2"/>
          <a:stretch/>
        </p:blipFill>
        <p:spPr>
          <a:xfrm>
            <a:off x="10285200" y="1160280"/>
            <a:ext cx="963360" cy="774000"/>
          </a:xfrm>
          <a:prstGeom prst="rect">
            <a:avLst/>
          </a:prstGeom>
          <a:ln>
            <a:noFill/>
          </a:ln>
        </p:spPr>
      </p:pic>
      <p:sp>
        <p:nvSpPr>
          <p:cNvPr id="643" name="CustomShape 3"/>
          <p:cNvSpPr/>
          <p:nvPr/>
        </p:nvSpPr>
        <p:spPr>
          <a:xfrm>
            <a:off x="7059600" y="1794240"/>
            <a:ext cx="2853360" cy="1993680"/>
          </a:xfrm>
          <a:prstGeom prst="rect">
            <a:avLst/>
          </a:prstGeom>
          <a:solidFill>
            <a:schemeClr val="lt1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4" name="Shape 365" descr=""/>
          <p:cNvPicPr/>
          <p:nvPr/>
        </p:nvPicPr>
        <p:blipFill>
          <a:blip r:embed="rId3"/>
          <a:stretch/>
        </p:blipFill>
        <p:spPr>
          <a:xfrm>
            <a:off x="8159400" y="3072600"/>
            <a:ext cx="708480" cy="651600"/>
          </a:xfrm>
          <a:prstGeom prst="rect">
            <a:avLst/>
          </a:prstGeom>
          <a:ln>
            <a:noFill/>
          </a:ln>
        </p:spPr>
      </p:pic>
      <p:pic>
        <p:nvPicPr>
          <p:cNvPr id="645" name="Shape 366" descr=""/>
          <p:cNvPicPr/>
          <p:nvPr/>
        </p:nvPicPr>
        <p:blipFill>
          <a:blip r:embed="rId4"/>
          <a:stretch/>
        </p:blipFill>
        <p:spPr>
          <a:xfrm>
            <a:off x="9114120" y="1847880"/>
            <a:ext cx="708480" cy="651600"/>
          </a:xfrm>
          <a:prstGeom prst="rect">
            <a:avLst/>
          </a:prstGeom>
          <a:ln>
            <a:noFill/>
          </a:ln>
        </p:spPr>
      </p:pic>
      <p:pic>
        <p:nvPicPr>
          <p:cNvPr id="646" name="Shape 367" descr=""/>
          <p:cNvPicPr/>
          <p:nvPr/>
        </p:nvPicPr>
        <p:blipFill>
          <a:blip r:embed="rId5"/>
          <a:stretch/>
        </p:blipFill>
        <p:spPr>
          <a:xfrm>
            <a:off x="7204320" y="1847880"/>
            <a:ext cx="708480" cy="651600"/>
          </a:xfrm>
          <a:prstGeom prst="rect">
            <a:avLst/>
          </a:prstGeom>
          <a:ln>
            <a:noFill/>
          </a:ln>
        </p:spPr>
      </p:pic>
      <p:sp>
        <p:nvSpPr>
          <p:cNvPr id="647" name="CustomShape 4"/>
          <p:cNvSpPr/>
          <p:nvPr/>
        </p:nvSpPr>
        <p:spPr>
          <a:xfrm rot="10800000">
            <a:off x="9114120" y="2173680"/>
            <a:ext cx="1200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1">
                <a:lumMod val="50000"/>
              </a:schemeClr>
            </a:solidFill>
            <a:round/>
            <a:headEnd len="lg" type="triangle" w="lg"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5"/>
          <p:cNvSpPr/>
          <p:nvPr/>
        </p:nvSpPr>
        <p:spPr>
          <a:xfrm>
            <a:off x="7558560" y="2499480"/>
            <a:ext cx="600480" cy="89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1">
                <a:lumMod val="50000"/>
              </a:schemeClr>
            </a:solidFill>
            <a:round/>
            <a:headEnd len="lg" type="triangle" w="lg"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CustomShape 6"/>
          <p:cNvSpPr/>
          <p:nvPr/>
        </p:nvSpPr>
        <p:spPr>
          <a:xfrm flipH="1">
            <a:off x="8868240" y="2499480"/>
            <a:ext cx="600480" cy="898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1">
                <a:lumMod val="50000"/>
              </a:schemeClr>
            </a:solidFill>
            <a:round/>
            <a:headEnd len="lg" type="triangle" w="lg"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CustomShape 7"/>
          <p:cNvSpPr/>
          <p:nvPr/>
        </p:nvSpPr>
        <p:spPr>
          <a:xfrm flipH="1" rot="10800000">
            <a:off x="7203600" y="2521080"/>
            <a:ext cx="582840" cy="34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8"/>
          <p:cNvSpPr/>
          <p:nvPr/>
        </p:nvSpPr>
        <p:spPr>
          <a:xfrm flipH="1" flipV="1">
            <a:off x="9823320" y="2172960"/>
            <a:ext cx="1081440" cy="73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9"/>
          <p:cNvSpPr/>
          <p:nvPr/>
        </p:nvSpPr>
        <p:spPr>
          <a:xfrm flipV="1">
            <a:off x="8139240" y="3724200"/>
            <a:ext cx="374400" cy="44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pic>
        <p:nvPicPr>
          <p:cNvPr id="653" name="Shape 376" descr=""/>
          <p:cNvPicPr/>
          <p:nvPr/>
        </p:nvPicPr>
        <p:blipFill>
          <a:blip r:embed="rId6"/>
          <a:stretch/>
        </p:blipFill>
        <p:spPr>
          <a:xfrm>
            <a:off x="6033240" y="258516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654" name="Shape 377" descr=""/>
          <p:cNvPicPr/>
          <p:nvPr/>
        </p:nvPicPr>
        <p:blipFill>
          <a:blip r:embed="rId7"/>
          <a:stretch/>
        </p:blipFill>
        <p:spPr>
          <a:xfrm>
            <a:off x="6372720" y="2889000"/>
            <a:ext cx="523080" cy="536400"/>
          </a:xfrm>
          <a:prstGeom prst="rect">
            <a:avLst/>
          </a:prstGeom>
          <a:ln>
            <a:noFill/>
          </a:ln>
        </p:spPr>
      </p:pic>
      <p:sp>
        <p:nvSpPr>
          <p:cNvPr id="655" name="CustomShape 10"/>
          <p:cNvSpPr/>
          <p:nvPr/>
        </p:nvSpPr>
        <p:spPr>
          <a:xfrm flipH="1">
            <a:off x="9678240" y="1564920"/>
            <a:ext cx="816120" cy="30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accent1">
                <a:lumMod val="50000"/>
              </a:schemeClr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11"/>
          <p:cNvSpPr/>
          <p:nvPr/>
        </p:nvSpPr>
        <p:spPr>
          <a:xfrm>
            <a:off x="9386280" y="5777280"/>
            <a:ext cx="1065240" cy="35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9900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57" name="CustomShape 12"/>
          <p:cNvSpPr/>
          <p:nvPr/>
        </p:nvSpPr>
        <p:spPr>
          <a:xfrm>
            <a:off x="9794520" y="5777280"/>
            <a:ext cx="657000" cy="35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  <a:ea typeface="Arial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58" name="CustomShape 13"/>
          <p:cNvSpPr/>
          <p:nvPr/>
        </p:nvSpPr>
        <p:spPr>
          <a:xfrm>
            <a:off x="10247040" y="5777280"/>
            <a:ext cx="657000" cy="35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14"/>
          <p:cNvSpPr/>
          <p:nvPr/>
        </p:nvSpPr>
        <p:spPr>
          <a:xfrm>
            <a:off x="10675080" y="5777280"/>
            <a:ext cx="44748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+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60" name="CustomShape 15"/>
          <p:cNvSpPr/>
          <p:nvPr/>
        </p:nvSpPr>
        <p:spPr>
          <a:xfrm>
            <a:off x="10702800" y="5777280"/>
            <a:ext cx="657000" cy="35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ff"/>
                </a:solidFill>
                <a:latin typeface="Calibri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61" name="CustomShape 16"/>
          <p:cNvSpPr/>
          <p:nvPr/>
        </p:nvSpPr>
        <p:spPr>
          <a:xfrm>
            <a:off x="10117440" y="5777640"/>
            <a:ext cx="30312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+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62" name="Shape 386" descr=""/>
          <p:cNvPicPr/>
          <p:nvPr/>
        </p:nvPicPr>
        <p:blipFill>
          <a:blip r:embed="rId8"/>
          <a:stretch/>
        </p:blipFill>
        <p:spPr>
          <a:xfrm>
            <a:off x="7865640" y="416736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663" name="Shape 387" descr=""/>
          <p:cNvPicPr/>
          <p:nvPr/>
        </p:nvPicPr>
        <p:blipFill>
          <a:blip r:embed="rId9"/>
          <a:stretch/>
        </p:blipFill>
        <p:spPr>
          <a:xfrm>
            <a:off x="8205120" y="4471200"/>
            <a:ext cx="523080" cy="536400"/>
          </a:xfrm>
          <a:prstGeom prst="rect">
            <a:avLst/>
          </a:prstGeom>
          <a:ln>
            <a:noFill/>
          </a:ln>
        </p:spPr>
      </p:pic>
      <p:pic>
        <p:nvPicPr>
          <p:cNvPr id="664" name="Shape 388" descr=""/>
          <p:cNvPicPr/>
          <p:nvPr/>
        </p:nvPicPr>
        <p:blipFill>
          <a:blip r:embed="rId10"/>
          <a:stretch/>
        </p:blipFill>
        <p:spPr>
          <a:xfrm>
            <a:off x="10975320" y="294012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665" name="Shape 389" descr=""/>
          <p:cNvPicPr/>
          <p:nvPr/>
        </p:nvPicPr>
        <p:blipFill>
          <a:blip r:embed="rId11"/>
          <a:stretch/>
        </p:blipFill>
        <p:spPr>
          <a:xfrm>
            <a:off x="11314800" y="3243960"/>
            <a:ext cx="523080" cy="536400"/>
          </a:xfrm>
          <a:prstGeom prst="rect">
            <a:avLst/>
          </a:prstGeom>
          <a:ln>
            <a:noFill/>
          </a:ln>
        </p:spPr>
      </p:pic>
      <p:pic>
        <p:nvPicPr>
          <p:cNvPr id="666" name="Shape 390" descr=""/>
          <p:cNvPicPr/>
          <p:nvPr/>
        </p:nvPicPr>
        <p:blipFill>
          <a:blip r:embed="rId12"/>
          <a:stretch/>
        </p:blipFill>
        <p:spPr>
          <a:xfrm rot="16200000">
            <a:off x="6752160" y="311040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667" name="Shape 391" descr=""/>
          <p:cNvPicPr/>
          <p:nvPr/>
        </p:nvPicPr>
        <p:blipFill>
          <a:blip r:embed="rId13"/>
          <a:stretch/>
        </p:blipFill>
        <p:spPr>
          <a:xfrm rot="16200000">
            <a:off x="8589960" y="470448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668" name="Shape 392" descr=""/>
          <p:cNvPicPr/>
          <p:nvPr/>
        </p:nvPicPr>
        <p:blipFill>
          <a:blip r:embed="rId14"/>
          <a:stretch/>
        </p:blipFill>
        <p:spPr>
          <a:xfrm rot="16200000">
            <a:off x="11703240" y="347148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669" name="Shape 393" descr=""/>
          <p:cNvPicPr/>
          <p:nvPr/>
        </p:nvPicPr>
        <p:blipFill>
          <a:blip r:embed="rId15"/>
          <a:stretch/>
        </p:blipFill>
        <p:spPr>
          <a:xfrm rot="16200000">
            <a:off x="9105840" y="580428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670" name="Shape 394" descr=""/>
          <p:cNvPicPr/>
          <p:nvPr/>
        </p:nvPicPr>
        <p:blipFill>
          <a:blip r:embed="rId16"/>
          <a:stretch/>
        </p:blipFill>
        <p:spPr>
          <a:xfrm rot="16200000">
            <a:off x="9819720" y="5894640"/>
            <a:ext cx="327240" cy="327240"/>
          </a:xfrm>
          <a:prstGeom prst="rect">
            <a:avLst/>
          </a:prstGeom>
          <a:ln>
            <a:noFill/>
          </a:ln>
        </p:spPr>
      </p:pic>
      <p:pic>
        <p:nvPicPr>
          <p:cNvPr id="671" name="Shape 395" descr=""/>
          <p:cNvPicPr/>
          <p:nvPr/>
        </p:nvPicPr>
        <p:blipFill>
          <a:blip r:embed="rId17"/>
          <a:stretch/>
        </p:blipFill>
        <p:spPr>
          <a:xfrm rot="16200000">
            <a:off x="10934280" y="5895000"/>
            <a:ext cx="326520" cy="326520"/>
          </a:xfrm>
          <a:prstGeom prst="rect">
            <a:avLst/>
          </a:prstGeom>
          <a:ln>
            <a:noFill/>
          </a:ln>
        </p:spPr>
      </p:pic>
      <p:pic>
        <p:nvPicPr>
          <p:cNvPr id="672" name="Shape 396" descr=""/>
          <p:cNvPicPr/>
          <p:nvPr/>
        </p:nvPicPr>
        <p:blipFill>
          <a:blip r:embed="rId18"/>
          <a:stretch/>
        </p:blipFill>
        <p:spPr>
          <a:xfrm rot="16200000">
            <a:off x="7747200" y="2246400"/>
            <a:ext cx="327240" cy="327240"/>
          </a:xfrm>
          <a:prstGeom prst="rect">
            <a:avLst/>
          </a:prstGeom>
          <a:ln>
            <a:noFill/>
          </a:ln>
        </p:spPr>
      </p:pic>
      <p:pic>
        <p:nvPicPr>
          <p:cNvPr id="673" name="Shape 397" descr=""/>
          <p:cNvPicPr/>
          <p:nvPr/>
        </p:nvPicPr>
        <p:blipFill>
          <a:blip r:embed="rId19"/>
          <a:stretch/>
        </p:blipFill>
        <p:spPr>
          <a:xfrm rot="16200000">
            <a:off x="8994600" y="230400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674" name="Shape 398" descr=""/>
          <p:cNvPicPr/>
          <p:nvPr/>
        </p:nvPicPr>
        <p:blipFill>
          <a:blip r:embed="rId20"/>
          <a:stretch/>
        </p:blipFill>
        <p:spPr>
          <a:xfrm rot="16200000">
            <a:off x="8053200" y="3507840"/>
            <a:ext cx="326520" cy="326520"/>
          </a:xfrm>
          <a:prstGeom prst="rect">
            <a:avLst/>
          </a:prstGeom>
          <a:ln>
            <a:noFill/>
          </a:ln>
        </p:spPr>
      </p:pic>
      <p:pic>
        <p:nvPicPr>
          <p:cNvPr id="675" name="Shape 399" descr=""/>
          <p:cNvPicPr/>
          <p:nvPr/>
        </p:nvPicPr>
        <p:blipFill>
          <a:blip r:embed="rId21"/>
          <a:stretch/>
        </p:blipFill>
        <p:spPr>
          <a:xfrm rot="16200000">
            <a:off x="4318560" y="5256000"/>
            <a:ext cx="428400" cy="428400"/>
          </a:xfrm>
          <a:prstGeom prst="rect">
            <a:avLst/>
          </a:prstGeom>
          <a:ln>
            <a:noFill/>
          </a:ln>
        </p:spPr>
      </p:pic>
      <p:sp>
        <p:nvSpPr>
          <p:cNvPr id="676" name="CustomShape 17"/>
          <p:cNvSpPr/>
          <p:nvPr/>
        </p:nvSpPr>
        <p:spPr>
          <a:xfrm>
            <a:off x="4591080" y="5330160"/>
            <a:ext cx="3056400" cy="35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collective authority public key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77" name="Shape 401" descr=""/>
          <p:cNvPicPr/>
          <p:nvPr/>
        </p:nvPicPr>
        <p:blipFill>
          <a:blip r:embed="rId22"/>
          <a:stretch/>
        </p:blipFill>
        <p:spPr>
          <a:xfrm rot="16200000">
            <a:off x="4318560" y="5766120"/>
            <a:ext cx="327240" cy="327240"/>
          </a:xfrm>
          <a:prstGeom prst="rect">
            <a:avLst/>
          </a:prstGeom>
          <a:ln>
            <a:noFill/>
          </a:ln>
        </p:spPr>
      </p:pic>
      <p:pic>
        <p:nvPicPr>
          <p:cNvPr id="678" name="Shape 402" descr=""/>
          <p:cNvPicPr/>
          <p:nvPr/>
        </p:nvPicPr>
        <p:blipFill>
          <a:blip r:embed="rId23"/>
          <a:stretch/>
        </p:blipFill>
        <p:spPr>
          <a:xfrm rot="16200000">
            <a:off x="4506480" y="576792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679" name="Shape 403" descr=""/>
          <p:cNvPicPr/>
          <p:nvPr/>
        </p:nvPicPr>
        <p:blipFill>
          <a:blip r:embed="rId24"/>
          <a:stretch/>
        </p:blipFill>
        <p:spPr>
          <a:xfrm rot="16200000">
            <a:off x="4671000" y="5766480"/>
            <a:ext cx="326520" cy="326520"/>
          </a:xfrm>
          <a:prstGeom prst="rect">
            <a:avLst/>
          </a:prstGeom>
          <a:ln>
            <a:noFill/>
          </a:ln>
        </p:spPr>
      </p:pic>
      <p:sp>
        <p:nvSpPr>
          <p:cNvPr id="680" name="CustomShape 18"/>
          <p:cNvSpPr/>
          <p:nvPr/>
        </p:nvSpPr>
        <p:spPr>
          <a:xfrm>
            <a:off x="4939560" y="5751360"/>
            <a:ext cx="3056400" cy="35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servers public keys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1" name="CustomShape 19"/>
          <p:cNvSpPr/>
          <p:nvPr/>
        </p:nvSpPr>
        <p:spPr>
          <a:xfrm>
            <a:off x="4350600" y="5177880"/>
            <a:ext cx="3423240" cy="1535040"/>
          </a:xfrm>
          <a:prstGeom prst="rect">
            <a:avLst/>
          </a:prstGeom>
          <a:noFill/>
          <a:ln w="1908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82" name="Shape 406" descr=""/>
          <p:cNvPicPr/>
          <p:nvPr/>
        </p:nvPicPr>
        <p:blipFill>
          <a:blip r:embed="rId25"/>
          <a:stretch/>
        </p:blipFill>
        <p:spPr>
          <a:xfrm rot="16200000">
            <a:off x="11143440" y="1559520"/>
            <a:ext cx="451800" cy="451800"/>
          </a:xfrm>
          <a:prstGeom prst="rect">
            <a:avLst/>
          </a:prstGeom>
          <a:ln>
            <a:noFill/>
          </a:ln>
        </p:spPr>
      </p:pic>
      <p:sp>
        <p:nvSpPr>
          <p:cNvPr id="683" name="CustomShape 20"/>
          <p:cNvSpPr/>
          <p:nvPr/>
        </p:nvSpPr>
        <p:spPr>
          <a:xfrm>
            <a:off x="4593600" y="214992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4" name="CustomShape 21"/>
          <p:cNvSpPr/>
          <p:nvPr/>
        </p:nvSpPr>
        <p:spPr>
          <a:xfrm>
            <a:off x="6188760" y="427752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5" name="CustomShape 22"/>
          <p:cNvSpPr/>
          <p:nvPr/>
        </p:nvSpPr>
        <p:spPr>
          <a:xfrm>
            <a:off x="10539720" y="240624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6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6" name="CustomShape 23"/>
          <p:cNvSpPr/>
          <p:nvPr/>
        </p:nvSpPr>
        <p:spPr>
          <a:xfrm>
            <a:off x="10387080" y="1711440"/>
            <a:ext cx="894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Querier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7" name="CustomShape 24"/>
          <p:cNvSpPr/>
          <p:nvPr/>
        </p:nvSpPr>
        <p:spPr>
          <a:xfrm>
            <a:off x="7013160" y="1278360"/>
            <a:ext cx="3000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Untrusted Collective Authority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88" name="CustomShape 25"/>
          <p:cNvSpPr/>
          <p:nvPr/>
        </p:nvSpPr>
        <p:spPr>
          <a:xfrm>
            <a:off x="360720" y="1677960"/>
            <a:ext cx="4143240" cy="48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Trust is shared across a group of servers forming a collective authority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They collaborate together to generate a collective encryption key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The collective encryption key is used to encrypt the data and can be compromised only if all servers are compromised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89" name="Picture 2" descr=""/>
          <p:cNvPicPr/>
          <p:nvPr/>
        </p:nvPicPr>
        <p:blipFill>
          <a:blip r:embed="rId26"/>
          <a:stretch/>
        </p:blipFill>
        <p:spPr>
          <a:xfrm rot="7975200">
            <a:off x="7963920" y="234792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0" name="Picture 59" descr=""/>
          <p:cNvPicPr/>
          <p:nvPr/>
        </p:nvPicPr>
        <p:blipFill>
          <a:blip r:embed="rId27"/>
          <a:stretch/>
        </p:blipFill>
        <p:spPr>
          <a:xfrm rot="7975200">
            <a:off x="8805960" y="239544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1" name="Picture 60" descr=""/>
          <p:cNvPicPr/>
          <p:nvPr/>
        </p:nvPicPr>
        <p:blipFill>
          <a:blip r:embed="rId28"/>
          <a:stretch/>
        </p:blipFill>
        <p:spPr>
          <a:xfrm rot="7975200">
            <a:off x="7833240" y="350748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2" name="Picture 61" descr=""/>
          <p:cNvPicPr/>
          <p:nvPr/>
        </p:nvPicPr>
        <p:blipFill>
          <a:blip r:embed="rId29"/>
          <a:stretch/>
        </p:blipFill>
        <p:spPr>
          <a:xfrm rot="7975200">
            <a:off x="4289040" y="627444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3" name="Picture 62" descr=""/>
          <p:cNvPicPr/>
          <p:nvPr/>
        </p:nvPicPr>
        <p:blipFill>
          <a:blip r:embed="rId30"/>
          <a:stretch/>
        </p:blipFill>
        <p:spPr>
          <a:xfrm rot="7975200">
            <a:off x="4511520" y="626580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4" name="Picture 63" descr=""/>
          <p:cNvPicPr/>
          <p:nvPr/>
        </p:nvPicPr>
        <p:blipFill>
          <a:blip r:embed="rId31"/>
          <a:stretch/>
        </p:blipFill>
        <p:spPr>
          <a:xfrm rot="7975200">
            <a:off x="4673880" y="6272640"/>
            <a:ext cx="314640" cy="314640"/>
          </a:xfrm>
          <a:prstGeom prst="rect">
            <a:avLst/>
          </a:prstGeom>
          <a:ln>
            <a:noFill/>
          </a:ln>
        </p:spPr>
      </p:pic>
      <p:sp>
        <p:nvSpPr>
          <p:cNvPr id="695" name="CustomShape 26"/>
          <p:cNvSpPr/>
          <p:nvPr/>
        </p:nvSpPr>
        <p:spPr>
          <a:xfrm>
            <a:off x="4939560" y="6263640"/>
            <a:ext cx="3056400" cy="35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servers private keys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96" name="Picture 66" descr=""/>
          <p:cNvPicPr/>
          <p:nvPr/>
        </p:nvPicPr>
        <p:blipFill>
          <a:blip r:embed="rId32"/>
          <a:stretch/>
        </p:blipFill>
        <p:spPr>
          <a:xfrm rot="7975200">
            <a:off x="11444760" y="1738440"/>
            <a:ext cx="314640" cy="314640"/>
          </a:xfrm>
          <a:prstGeom prst="rect">
            <a:avLst/>
          </a:prstGeom>
          <a:ln>
            <a:noFill/>
          </a:ln>
        </p:spPr>
      </p:pic>
      <p:pic>
        <p:nvPicPr>
          <p:cNvPr id="697" name="Shape 376" descr=""/>
          <p:cNvPicPr/>
          <p:nvPr/>
        </p:nvPicPr>
        <p:blipFill>
          <a:blip r:embed="rId33"/>
          <a:stretch/>
        </p:blipFill>
        <p:spPr>
          <a:xfrm>
            <a:off x="5285880" y="131112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698" name="Shape 377" descr=""/>
          <p:cNvPicPr/>
          <p:nvPr/>
        </p:nvPicPr>
        <p:blipFill>
          <a:blip r:embed="rId34"/>
          <a:stretch/>
        </p:blipFill>
        <p:spPr>
          <a:xfrm>
            <a:off x="5625360" y="1614960"/>
            <a:ext cx="523080" cy="536400"/>
          </a:xfrm>
          <a:prstGeom prst="rect">
            <a:avLst/>
          </a:prstGeom>
          <a:ln>
            <a:noFill/>
          </a:ln>
        </p:spPr>
      </p:pic>
      <p:pic>
        <p:nvPicPr>
          <p:cNvPr id="699" name="Shape 390" descr=""/>
          <p:cNvPicPr/>
          <p:nvPr/>
        </p:nvPicPr>
        <p:blipFill>
          <a:blip r:embed="rId35"/>
          <a:stretch/>
        </p:blipFill>
        <p:spPr>
          <a:xfrm rot="16200000">
            <a:off x="6004800" y="183636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700" name="Shape 376" descr=""/>
          <p:cNvPicPr/>
          <p:nvPr/>
        </p:nvPicPr>
        <p:blipFill>
          <a:blip r:embed="rId36"/>
          <a:stretch/>
        </p:blipFill>
        <p:spPr>
          <a:xfrm>
            <a:off x="9045720" y="411444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701" name="Shape 377" descr=""/>
          <p:cNvPicPr/>
          <p:nvPr/>
        </p:nvPicPr>
        <p:blipFill>
          <a:blip r:embed="rId37"/>
          <a:stretch/>
        </p:blipFill>
        <p:spPr>
          <a:xfrm>
            <a:off x="9385200" y="4418280"/>
            <a:ext cx="523080" cy="536400"/>
          </a:xfrm>
          <a:prstGeom prst="rect">
            <a:avLst/>
          </a:prstGeom>
          <a:ln>
            <a:noFill/>
          </a:ln>
        </p:spPr>
      </p:pic>
      <p:pic>
        <p:nvPicPr>
          <p:cNvPr id="702" name="Shape 390" descr=""/>
          <p:cNvPicPr/>
          <p:nvPr/>
        </p:nvPicPr>
        <p:blipFill>
          <a:blip r:embed="rId38"/>
          <a:stretch/>
        </p:blipFill>
        <p:spPr>
          <a:xfrm rot="16200000">
            <a:off x="9764640" y="4639680"/>
            <a:ext cx="428400" cy="428400"/>
          </a:xfrm>
          <a:prstGeom prst="rect">
            <a:avLst/>
          </a:prstGeom>
          <a:ln>
            <a:noFill/>
          </a:ln>
        </p:spPr>
      </p:pic>
      <p:pic>
        <p:nvPicPr>
          <p:cNvPr id="703" name="Shape 376" descr=""/>
          <p:cNvPicPr/>
          <p:nvPr/>
        </p:nvPicPr>
        <p:blipFill>
          <a:blip r:embed="rId39"/>
          <a:stretch/>
        </p:blipFill>
        <p:spPr>
          <a:xfrm>
            <a:off x="10305360" y="3527640"/>
            <a:ext cx="546480" cy="567000"/>
          </a:xfrm>
          <a:prstGeom prst="rect">
            <a:avLst/>
          </a:prstGeom>
          <a:ln>
            <a:noFill/>
          </a:ln>
        </p:spPr>
      </p:pic>
      <p:pic>
        <p:nvPicPr>
          <p:cNvPr id="704" name="Shape 377" descr=""/>
          <p:cNvPicPr/>
          <p:nvPr/>
        </p:nvPicPr>
        <p:blipFill>
          <a:blip r:embed="rId40"/>
          <a:stretch/>
        </p:blipFill>
        <p:spPr>
          <a:xfrm>
            <a:off x="10644840" y="3831480"/>
            <a:ext cx="523080" cy="536400"/>
          </a:xfrm>
          <a:prstGeom prst="rect">
            <a:avLst/>
          </a:prstGeom>
          <a:ln>
            <a:noFill/>
          </a:ln>
        </p:spPr>
      </p:pic>
      <p:pic>
        <p:nvPicPr>
          <p:cNvPr id="705" name="Shape 390" descr=""/>
          <p:cNvPicPr/>
          <p:nvPr/>
        </p:nvPicPr>
        <p:blipFill>
          <a:blip r:embed="rId41"/>
          <a:stretch/>
        </p:blipFill>
        <p:spPr>
          <a:xfrm rot="16200000">
            <a:off x="11024280" y="4052880"/>
            <a:ext cx="428400" cy="428400"/>
          </a:xfrm>
          <a:prstGeom prst="rect">
            <a:avLst/>
          </a:prstGeom>
          <a:ln>
            <a:noFill/>
          </a:ln>
        </p:spPr>
      </p:pic>
      <p:sp>
        <p:nvSpPr>
          <p:cNvPr id="706" name="CustomShape 27"/>
          <p:cNvSpPr/>
          <p:nvPr/>
        </p:nvSpPr>
        <p:spPr>
          <a:xfrm>
            <a:off x="4781160" y="318492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7" name="CustomShape 28"/>
          <p:cNvSpPr/>
          <p:nvPr/>
        </p:nvSpPr>
        <p:spPr>
          <a:xfrm>
            <a:off x="9226080" y="508284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8" name="CustomShape 29"/>
          <p:cNvSpPr/>
          <p:nvPr/>
        </p:nvSpPr>
        <p:spPr>
          <a:xfrm>
            <a:off x="10135440" y="4355640"/>
            <a:ext cx="1612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Data Provider 5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9" name="CustomShape 30"/>
          <p:cNvSpPr/>
          <p:nvPr/>
        </p:nvSpPr>
        <p:spPr>
          <a:xfrm flipH="1" flipV="1">
            <a:off x="9663120" y="2359800"/>
            <a:ext cx="663840" cy="117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31"/>
          <p:cNvSpPr/>
          <p:nvPr/>
        </p:nvSpPr>
        <p:spPr>
          <a:xfrm flipH="1" flipV="1">
            <a:off x="8486640" y="3788640"/>
            <a:ext cx="832320" cy="32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CustomShape 32"/>
          <p:cNvSpPr/>
          <p:nvPr/>
        </p:nvSpPr>
        <p:spPr>
          <a:xfrm>
            <a:off x="5832720" y="1594800"/>
            <a:ext cx="1725840" cy="25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50"/>
            </a:solidFill>
            <a:round/>
            <a:headEnd len="lg" type="oval" w="lg"/>
            <a:tailEnd len="lg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TextShape 3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1061EE9-9A46-4EA4-B3EE-59F1A1F1927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13" name="Shape 367" descr=""/>
          <p:cNvPicPr/>
          <p:nvPr/>
        </p:nvPicPr>
        <p:blipFill>
          <a:blip r:embed="rId42"/>
          <a:stretch/>
        </p:blipFill>
        <p:spPr>
          <a:xfrm>
            <a:off x="9110880" y="1848600"/>
            <a:ext cx="708480" cy="651600"/>
          </a:xfrm>
          <a:prstGeom prst="rect">
            <a:avLst/>
          </a:prstGeom>
          <a:ln>
            <a:noFill/>
          </a:ln>
        </p:spPr>
      </p:pic>
      <p:sp>
        <p:nvSpPr>
          <p:cNvPr id="714" name="CustomShape 34"/>
          <p:cNvSpPr/>
          <p:nvPr/>
        </p:nvSpPr>
        <p:spPr>
          <a:xfrm>
            <a:off x="8148240" y="1447200"/>
            <a:ext cx="1813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Processing Server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264" dur="indefinite" restart="never" nodeType="tmRoot">
          <p:childTnLst>
            <p:seq>
              <p:cTn id="265" dur="indefinite" nodeType="mainSeq">
                <p:childTnLst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nodeType="clickEffect" fill="hold" presetClass="exit" presetID="9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in">
                                      <p:cBhvr additive="repl">
                                        <p:cTn id="273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74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41" end="2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Shape 1"/>
          <p:cNvSpPr txBox="1"/>
          <p:nvPr/>
        </p:nvSpPr>
        <p:spPr>
          <a:xfrm>
            <a:off x="948960" y="1494720"/>
            <a:ext cx="10515240" cy="6152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Distributed Deterministic Tag (DDT) Protocol: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6" name="TextShape 2"/>
          <p:cNvSpPr txBox="1"/>
          <p:nvPr/>
        </p:nvSpPr>
        <p:spPr>
          <a:xfrm>
            <a:off x="363240" y="0"/>
            <a:ext cx="116863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UnLynx: Privacy-Preserving Distributed Protocols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" name="CustomShape 3"/>
          <p:cNvSpPr/>
          <p:nvPr/>
        </p:nvSpPr>
        <p:spPr>
          <a:xfrm>
            <a:off x="3711240" y="2453040"/>
            <a:ext cx="1142640" cy="536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DDT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18" name="CustomShape 4"/>
          <p:cNvSpPr/>
          <p:nvPr/>
        </p:nvSpPr>
        <p:spPr>
          <a:xfrm>
            <a:off x="2416680" y="2536560"/>
            <a:ext cx="875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E(m,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19" name="Shape 390" descr=""/>
          <p:cNvPicPr/>
          <p:nvPr/>
        </p:nvPicPr>
        <p:blipFill>
          <a:blip r:embed="rId1"/>
          <a:stretch/>
        </p:blipFill>
        <p:spPr>
          <a:xfrm rot="16200000">
            <a:off x="2856960" y="254772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20" name="CustomShape 5"/>
          <p:cNvSpPr/>
          <p:nvPr/>
        </p:nvSpPr>
        <p:spPr>
          <a:xfrm>
            <a:off x="5274360" y="2536560"/>
            <a:ext cx="1094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Det(m,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1" name="Shape 390" descr=""/>
          <p:cNvPicPr/>
          <p:nvPr/>
        </p:nvPicPr>
        <p:blipFill>
          <a:blip r:embed="rId2"/>
          <a:stretch/>
        </p:blipFill>
        <p:spPr>
          <a:xfrm rot="16200000">
            <a:off x="5916240" y="253440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22" name="CustomShape 6"/>
          <p:cNvSpPr/>
          <p:nvPr/>
        </p:nvSpPr>
        <p:spPr>
          <a:xfrm>
            <a:off x="8397000" y="2110320"/>
            <a:ext cx="2865240" cy="1176840"/>
          </a:xfrm>
          <a:prstGeom prst="rect">
            <a:avLst/>
          </a:prstGeom>
          <a:noFill/>
          <a:ln>
            <a:custDash>
              <a:ds d="400000" sp="300000"/>
            </a:custDash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3" name="CustomShape 7"/>
          <p:cNvSpPr/>
          <p:nvPr/>
        </p:nvSpPr>
        <p:spPr>
          <a:xfrm>
            <a:off x="3300840" y="2721240"/>
            <a:ext cx="410400" cy="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4" name="CustomShape 8"/>
          <p:cNvSpPr/>
          <p:nvPr/>
        </p:nvSpPr>
        <p:spPr>
          <a:xfrm>
            <a:off x="4854240" y="2721240"/>
            <a:ext cx="41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25" name="CustomShape 9"/>
          <p:cNvSpPr/>
          <p:nvPr/>
        </p:nvSpPr>
        <p:spPr>
          <a:xfrm>
            <a:off x="8551080" y="2241000"/>
            <a:ext cx="116100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Det(m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6" name="Shape 390" descr=""/>
          <p:cNvPicPr/>
          <p:nvPr/>
        </p:nvPicPr>
        <p:blipFill>
          <a:blip r:embed="rId3"/>
          <a:stretch/>
        </p:blipFill>
        <p:spPr>
          <a:xfrm rot="16200000">
            <a:off x="9275400" y="223884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27" name="CustomShape 10"/>
          <p:cNvSpPr/>
          <p:nvPr/>
        </p:nvSpPr>
        <p:spPr>
          <a:xfrm>
            <a:off x="9987840" y="2250720"/>
            <a:ext cx="116100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Det(m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28" name="Shape 390" descr=""/>
          <p:cNvPicPr/>
          <p:nvPr/>
        </p:nvPicPr>
        <p:blipFill>
          <a:blip r:embed="rId4"/>
          <a:stretch/>
        </p:blipFill>
        <p:spPr>
          <a:xfrm rot="16200000">
            <a:off x="10687320" y="224028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29" name="CustomShape 11"/>
          <p:cNvSpPr/>
          <p:nvPr/>
        </p:nvSpPr>
        <p:spPr>
          <a:xfrm>
            <a:off x="9735840" y="2268360"/>
            <a:ext cx="295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≠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0" name="CustomShape 12"/>
          <p:cNvSpPr/>
          <p:nvPr/>
        </p:nvSpPr>
        <p:spPr>
          <a:xfrm>
            <a:off x="8776800" y="2742840"/>
            <a:ext cx="94320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31" name="Shape 390" descr=""/>
          <p:cNvPicPr/>
          <p:nvPr/>
        </p:nvPicPr>
        <p:blipFill>
          <a:blip r:embed="rId5"/>
          <a:stretch/>
        </p:blipFill>
        <p:spPr>
          <a:xfrm rot="16200000">
            <a:off x="9291960" y="274068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32" name="CustomShape 13"/>
          <p:cNvSpPr/>
          <p:nvPr/>
        </p:nvSpPr>
        <p:spPr>
          <a:xfrm>
            <a:off x="10207800" y="2755080"/>
            <a:ext cx="94320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33" name="Shape 390" descr=""/>
          <p:cNvPicPr/>
          <p:nvPr/>
        </p:nvPicPr>
        <p:blipFill>
          <a:blip r:embed="rId6"/>
          <a:stretch/>
        </p:blipFill>
        <p:spPr>
          <a:xfrm rot="16200000">
            <a:off x="10697760" y="274428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34" name="CustomShape 14"/>
          <p:cNvSpPr/>
          <p:nvPr/>
        </p:nvSpPr>
        <p:spPr>
          <a:xfrm>
            <a:off x="9729000" y="2771640"/>
            <a:ext cx="295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≈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5" name="CustomShape 15"/>
          <p:cNvSpPr/>
          <p:nvPr/>
        </p:nvSpPr>
        <p:spPr>
          <a:xfrm>
            <a:off x="948960" y="3418560"/>
            <a:ext cx="10515240" cy="61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Distributed Verifiable Shuffling (DVS) Protocol: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36" name="CustomShape 16"/>
          <p:cNvSpPr/>
          <p:nvPr/>
        </p:nvSpPr>
        <p:spPr>
          <a:xfrm>
            <a:off x="5730120" y="4298040"/>
            <a:ext cx="1142640" cy="536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DVS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37" name="CustomShape 17"/>
          <p:cNvSpPr/>
          <p:nvPr/>
        </p:nvSpPr>
        <p:spPr>
          <a:xfrm>
            <a:off x="1586880" y="4381560"/>
            <a:ext cx="379044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{E(m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)}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38" name="Shape 390" descr=""/>
          <p:cNvPicPr/>
          <p:nvPr/>
        </p:nvPicPr>
        <p:blipFill>
          <a:blip r:embed="rId7"/>
          <a:stretch/>
        </p:blipFill>
        <p:spPr>
          <a:xfrm rot="16200000">
            <a:off x="2145600" y="439992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39" name="CustomShape 18"/>
          <p:cNvSpPr/>
          <p:nvPr/>
        </p:nvSpPr>
        <p:spPr>
          <a:xfrm>
            <a:off x="5377320" y="4566240"/>
            <a:ext cx="352440" cy="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0" name="CustomShape 19"/>
          <p:cNvSpPr/>
          <p:nvPr/>
        </p:nvSpPr>
        <p:spPr>
          <a:xfrm>
            <a:off x="6873120" y="4566240"/>
            <a:ext cx="41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1" name="Shape 390" descr=""/>
          <p:cNvPicPr/>
          <p:nvPr/>
        </p:nvPicPr>
        <p:blipFill>
          <a:blip r:embed="rId8"/>
          <a:stretch/>
        </p:blipFill>
        <p:spPr>
          <a:xfrm rot="16200000">
            <a:off x="3045600" y="4403880"/>
            <a:ext cx="353880" cy="428400"/>
          </a:xfrm>
          <a:prstGeom prst="rect">
            <a:avLst/>
          </a:prstGeom>
          <a:ln>
            <a:noFill/>
          </a:ln>
        </p:spPr>
      </p:pic>
      <p:pic>
        <p:nvPicPr>
          <p:cNvPr id="742" name="Shape 390" descr=""/>
          <p:cNvPicPr/>
          <p:nvPr/>
        </p:nvPicPr>
        <p:blipFill>
          <a:blip r:embed="rId9"/>
          <a:stretch/>
        </p:blipFill>
        <p:spPr>
          <a:xfrm rot="16200000">
            <a:off x="3954600" y="4392720"/>
            <a:ext cx="353880" cy="428400"/>
          </a:xfrm>
          <a:prstGeom prst="rect">
            <a:avLst/>
          </a:prstGeom>
          <a:ln>
            <a:noFill/>
          </a:ln>
        </p:spPr>
      </p:pic>
      <p:pic>
        <p:nvPicPr>
          <p:cNvPr id="743" name="Shape 390" descr=""/>
          <p:cNvPicPr/>
          <p:nvPr/>
        </p:nvPicPr>
        <p:blipFill>
          <a:blip r:embed="rId10"/>
          <a:stretch/>
        </p:blipFill>
        <p:spPr>
          <a:xfrm rot="16200000">
            <a:off x="4847760" y="439848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44" name="CustomShape 20"/>
          <p:cNvSpPr/>
          <p:nvPr/>
        </p:nvSpPr>
        <p:spPr>
          <a:xfrm>
            <a:off x="7288200" y="4369680"/>
            <a:ext cx="3790440" cy="40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{E(m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4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), E(m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,    )}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45" name="Shape 390" descr=""/>
          <p:cNvPicPr/>
          <p:nvPr/>
        </p:nvPicPr>
        <p:blipFill>
          <a:blip r:embed="rId11"/>
          <a:stretch/>
        </p:blipFill>
        <p:spPr>
          <a:xfrm rot="16200000">
            <a:off x="7847280" y="4388040"/>
            <a:ext cx="353880" cy="428400"/>
          </a:xfrm>
          <a:prstGeom prst="rect">
            <a:avLst/>
          </a:prstGeom>
          <a:ln>
            <a:noFill/>
          </a:ln>
        </p:spPr>
      </p:pic>
      <p:pic>
        <p:nvPicPr>
          <p:cNvPr id="746" name="Shape 390" descr=""/>
          <p:cNvPicPr/>
          <p:nvPr/>
        </p:nvPicPr>
        <p:blipFill>
          <a:blip r:embed="rId12"/>
          <a:stretch/>
        </p:blipFill>
        <p:spPr>
          <a:xfrm rot="16200000">
            <a:off x="8746920" y="4392000"/>
            <a:ext cx="353880" cy="428400"/>
          </a:xfrm>
          <a:prstGeom prst="rect">
            <a:avLst/>
          </a:prstGeom>
          <a:ln>
            <a:noFill/>
          </a:ln>
        </p:spPr>
      </p:pic>
      <p:pic>
        <p:nvPicPr>
          <p:cNvPr id="747" name="Shape 390" descr=""/>
          <p:cNvPicPr/>
          <p:nvPr/>
        </p:nvPicPr>
        <p:blipFill>
          <a:blip r:embed="rId13"/>
          <a:stretch/>
        </p:blipFill>
        <p:spPr>
          <a:xfrm rot="16200000">
            <a:off x="9656280" y="4381200"/>
            <a:ext cx="353880" cy="428400"/>
          </a:xfrm>
          <a:prstGeom prst="rect">
            <a:avLst/>
          </a:prstGeom>
          <a:ln>
            <a:noFill/>
          </a:ln>
        </p:spPr>
      </p:pic>
      <p:pic>
        <p:nvPicPr>
          <p:cNvPr id="748" name="Shape 390" descr=""/>
          <p:cNvPicPr/>
          <p:nvPr/>
        </p:nvPicPr>
        <p:blipFill>
          <a:blip r:embed="rId14"/>
          <a:stretch/>
        </p:blipFill>
        <p:spPr>
          <a:xfrm rot="16200000">
            <a:off x="10549080" y="438660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49" name="CustomShape 21"/>
          <p:cNvSpPr/>
          <p:nvPr/>
        </p:nvSpPr>
        <p:spPr>
          <a:xfrm>
            <a:off x="948960" y="5153400"/>
            <a:ext cx="10515240" cy="61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Distributed Key Switching (DKS) Protocol: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750" name="CustomShape 22"/>
          <p:cNvSpPr/>
          <p:nvPr/>
        </p:nvSpPr>
        <p:spPr>
          <a:xfrm>
            <a:off x="3711240" y="5982480"/>
            <a:ext cx="1142640" cy="536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DKS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51" name="CustomShape 23"/>
          <p:cNvSpPr/>
          <p:nvPr/>
        </p:nvSpPr>
        <p:spPr>
          <a:xfrm>
            <a:off x="2416680" y="6334200"/>
            <a:ext cx="875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E(m,    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52" name="Shape 390" descr=""/>
          <p:cNvPicPr/>
          <p:nvPr/>
        </p:nvPicPr>
        <p:blipFill>
          <a:blip r:embed="rId15"/>
          <a:stretch/>
        </p:blipFill>
        <p:spPr>
          <a:xfrm rot="16200000">
            <a:off x="2856960" y="6323040"/>
            <a:ext cx="353880" cy="428400"/>
          </a:xfrm>
          <a:prstGeom prst="rect">
            <a:avLst/>
          </a:prstGeom>
          <a:ln>
            <a:noFill/>
          </a:ln>
        </p:spPr>
      </p:pic>
      <p:sp>
        <p:nvSpPr>
          <p:cNvPr id="753" name="CustomShape 24"/>
          <p:cNvSpPr/>
          <p:nvPr/>
        </p:nvSpPr>
        <p:spPr>
          <a:xfrm>
            <a:off x="5272560" y="6066000"/>
            <a:ext cx="875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E(m,    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54" name="CustomShape 25"/>
          <p:cNvSpPr/>
          <p:nvPr/>
        </p:nvSpPr>
        <p:spPr>
          <a:xfrm flipV="1">
            <a:off x="3248280" y="6250680"/>
            <a:ext cx="462600" cy="286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5" name="CustomShape 26"/>
          <p:cNvSpPr/>
          <p:nvPr/>
        </p:nvSpPr>
        <p:spPr>
          <a:xfrm>
            <a:off x="4854240" y="6250680"/>
            <a:ext cx="410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56" name="Shape 406" descr=""/>
          <p:cNvPicPr/>
          <p:nvPr/>
        </p:nvPicPr>
        <p:blipFill>
          <a:blip r:embed="rId16"/>
          <a:stretch/>
        </p:blipFill>
        <p:spPr>
          <a:xfrm rot="16200000">
            <a:off x="2711520" y="5823000"/>
            <a:ext cx="369720" cy="420120"/>
          </a:xfrm>
          <a:prstGeom prst="rect">
            <a:avLst/>
          </a:prstGeom>
          <a:ln>
            <a:noFill/>
          </a:ln>
        </p:spPr>
      </p:pic>
      <p:sp>
        <p:nvSpPr>
          <p:cNvPr id="757" name="CustomShape 27"/>
          <p:cNvSpPr/>
          <p:nvPr/>
        </p:nvSpPr>
        <p:spPr>
          <a:xfrm>
            <a:off x="3107160" y="6032880"/>
            <a:ext cx="603720" cy="21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58" name="Shape 406" descr=""/>
          <p:cNvPicPr/>
          <p:nvPr/>
        </p:nvPicPr>
        <p:blipFill>
          <a:blip r:embed="rId17"/>
          <a:stretch/>
        </p:blipFill>
        <p:spPr>
          <a:xfrm rot="16200000">
            <a:off x="5700600" y="6062760"/>
            <a:ext cx="369720" cy="420120"/>
          </a:xfrm>
          <a:prstGeom prst="rect">
            <a:avLst/>
          </a:prstGeom>
          <a:ln>
            <a:noFill/>
          </a:ln>
        </p:spPr>
      </p:pic>
      <p:sp>
        <p:nvSpPr>
          <p:cNvPr id="759" name="CustomShape 28"/>
          <p:cNvSpPr/>
          <p:nvPr/>
        </p:nvSpPr>
        <p:spPr>
          <a:xfrm>
            <a:off x="8709840" y="5607360"/>
            <a:ext cx="2379240" cy="849960"/>
          </a:xfrm>
          <a:prstGeom prst="rect">
            <a:avLst/>
          </a:prstGeom>
          <a:noFill/>
          <a:ln>
            <a:custDash>
              <a:ds d="400000" sp="300000"/>
            </a:custDash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0" name="CustomShape 29"/>
          <p:cNvSpPr/>
          <p:nvPr/>
        </p:nvSpPr>
        <p:spPr>
          <a:xfrm>
            <a:off x="9081360" y="5801760"/>
            <a:ext cx="199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D(E(m,    ),   ) = m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61" name="Shape 406" descr=""/>
          <p:cNvPicPr/>
          <p:nvPr/>
        </p:nvPicPr>
        <p:blipFill>
          <a:blip r:embed="rId18"/>
          <a:stretch/>
        </p:blipFill>
        <p:spPr>
          <a:xfrm rot="16200000">
            <a:off x="9708480" y="5799600"/>
            <a:ext cx="369720" cy="420120"/>
          </a:xfrm>
          <a:prstGeom prst="rect">
            <a:avLst/>
          </a:prstGeom>
          <a:ln>
            <a:noFill/>
          </a:ln>
        </p:spPr>
      </p:pic>
      <p:pic>
        <p:nvPicPr>
          <p:cNvPr id="762" name="Picture 66" descr=""/>
          <p:cNvPicPr/>
          <p:nvPr/>
        </p:nvPicPr>
        <p:blipFill>
          <a:blip r:embed="rId19"/>
          <a:stretch/>
        </p:blipFill>
        <p:spPr>
          <a:xfrm rot="7975200">
            <a:off x="10082880" y="5879160"/>
            <a:ext cx="244800" cy="244800"/>
          </a:xfrm>
          <a:prstGeom prst="rect">
            <a:avLst/>
          </a:prstGeom>
          <a:ln>
            <a:noFill/>
          </a:ln>
        </p:spPr>
      </p:pic>
      <p:sp>
        <p:nvSpPr>
          <p:cNvPr id="763" name="TextShape 30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CF59439-D5E2-4CA5-86CF-5450E9CA5BA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5" descr=""/>
          <p:cNvPicPr/>
          <p:nvPr/>
        </p:nvPicPr>
        <p:blipFill>
          <a:blip r:embed="rId1"/>
          <a:stretch/>
        </p:blipFill>
        <p:spPr>
          <a:xfrm>
            <a:off x="304200" y="1866240"/>
            <a:ext cx="5241600" cy="3708720"/>
          </a:xfrm>
          <a:prstGeom prst="rect">
            <a:avLst/>
          </a:prstGeom>
          <a:ln>
            <a:noFill/>
          </a:ln>
        </p:spPr>
      </p:pic>
      <p:sp>
        <p:nvSpPr>
          <p:cNvPr id="765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MedCo: Core Architecture &amp; Protocol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6" name="TextShape 2"/>
          <p:cNvSpPr txBox="1"/>
          <p:nvPr/>
        </p:nvSpPr>
        <p:spPr>
          <a:xfrm>
            <a:off x="8005320" y="2015280"/>
            <a:ext cx="3941640" cy="3726360"/>
          </a:xfrm>
          <a:prstGeom prst="rect">
            <a:avLst/>
          </a:prstGeom>
          <a:noFill/>
          <a:ln cap="rnd">
            <a:solidFill>
              <a:srgbClr val="767171"/>
            </a:solidFill>
            <a:custDash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i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MedCo Protocol: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A, B)  ETL &amp; Encryption Phase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(user) Query Generation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(local) Query Analysis &amp; (distributed) Tagging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(local) Query Processing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(local) Result Aggregation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80808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(local) Result Obfuscation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80808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(distributed) Results Shuffling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(distributed) Results Re-Encryption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0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arenR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(user) Result Decryption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7" name="CustomShape 3"/>
          <p:cNvSpPr/>
          <p:nvPr/>
        </p:nvSpPr>
        <p:spPr>
          <a:xfrm>
            <a:off x="838080" y="5735880"/>
            <a:ext cx="397080" cy="36432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8" name="CustomShape 4"/>
          <p:cNvSpPr/>
          <p:nvPr/>
        </p:nvSpPr>
        <p:spPr>
          <a:xfrm>
            <a:off x="1235520" y="5735880"/>
            <a:ext cx="8078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i2b2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769" name="CustomShape 5"/>
          <p:cNvSpPr/>
          <p:nvPr/>
        </p:nvSpPr>
        <p:spPr>
          <a:xfrm>
            <a:off x="2308320" y="5735880"/>
            <a:ext cx="397080" cy="36432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0" name="CustomShape 6"/>
          <p:cNvSpPr/>
          <p:nvPr/>
        </p:nvSpPr>
        <p:spPr>
          <a:xfrm>
            <a:off x="2705760" y="5735880"/>
            <a:ext cx="8078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SHRINE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771" name="CustomShape 7"/>
          <p:cNvSpPr/>
          <p:nvPr/>
        </p:nvSpPr>
        <p:spPr>
          <a:xfrm>
            <a:off x="3765240" y="5735880"/>
            <a:ext cx="397080" cy="36432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2" name="CustomShape 8"/>
          <p:cNvSpPr/>
          <p:nvPr/>
        </p:nvSpPr>
        <p:spPr>
          <a:xfrm>
            <a:off x="4162680" y="5735880"/>
            <a:ext cx="80784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MedCo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773" name="Shape 397" descr=""/>
          <p:cNvPicPr/>
          <p:nvPr/>
        </p:nvPicPr>
        <p:blipFill>
          <a:blip r:embed="rId2"/>
          <a:stretch/>
        </p:blipFill>
        <p:spPr>
          <a:xfrm rot="16200000">
            <a:off x="6166800" y="484056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74" name="CustomShape 9"/>
          <p:cNvSpPr/>
          <p:nvPr/>
        </p:nvSpPr>
        <p:spPr>
          <a:xfrm>
            <a:off x="6140160" y="5140440"/>
            <a:ext cx="53604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u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u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75" name="Picture 339" descr=""/>
          <p:cNvPicPr/>
          <p:nvPr/>
        </p:nvPicPr>
        <p:blipFill>
          <a:blip r:embed="rId3"/>
          <a:stretch/>
        </p:blipFill>
        <p:spPr>
          <a:xfrm rot="16200000">
            <a:off x="6363360" y="4883400"/>
            <a:ext cx="294480" cy="294480"/>
          </a:xfrm>
          <a:prstGeom prst="rect">
            <a:avLst/>
          </a:prstGeom>
          <a:ln>
            <a:noFill/>
          </a:ln>
        </p:spPr>
      </p:pic>
      <p:pic>
        <p:nvPicPr>
          <p:cNvPr id="776" name="Picture 66" descr=""/>
          <p:cNvPicPr/>
          <p:nvPr/>
        </p:nvPicPr>
        <p:blipFill>
          <a:blip r:embed="rId4"/>
          <a:srcRect l="3958" t="81900" r="68820" b="0"/>
          <a:stretch/>
        </p:blipFill>
        <p:spPr>
          <a:xfrm>
            <a:off x="8672040" y="995400"/>
            <a:ext cx="2607840" cy="1038600"/>
          </a:xfrm>
          <a:prstGeom prst="rect">
            <a:avLst/>
          </a:prstGeom>
          <a:ln>
            <a:noFill/>
          </a:ln>
        </p:spPr>
      </p:pic>
      <p:pic>
        <p:nvPicPr>
          <p:cNvPr id="777" name="Picture 67" descr=""/>
          <p:cNvPicPr/>
          <p:nvPr/>
        </p:nvPicPr>
        <p:blipFill>
          <a:blip r:embed="rId5"/>
          <a:srcRect l="41752" t="89317" r="43780" b="832"/>
          <a:stretch/>
        </p:blipFill>
        <p:spPr>
          <a:xfrm>
            <a:off x="5143320" y="4766040"/>
            <a:ext cx="1085400" cy="442440"/>
          </a:xfrm>
          <a:prstGeom prst="rect">
            <a:avLst/>
          </a:prstGeom>
          <a:ln>
            <a:noFill/>
          </a:ln>
        </p:spPr>
      </p:pic>
      <p:pic>
        <p:nvPicPr>
          <p:cNvPr id="778" name="Shape 397" descr=""/>
          <p:cNvPicPr/>
          <p:nvPr/>
        </p:nvPicPr>
        <p:blipFill>
          <a:blip r:embed="rId6"/>
          <a:stretch/>
        </p:blipFill>
        <p:spPr>
          <a:xfrm rot="16200000">
            <a:off x="1179360" y="461088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79" name="CustomShape 10"/>
          <p:cNvSpPr/>
          <p:nvPr/>
        </p:nvSpPr>
        <p:spPr>
          <a:xfrm>
            <a:off x="1153080" y="4910760"/>
            <a:ext cx="53316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80" name="Picture 84" descr=""/>
          <p:cNvPicPr/>
          <p:nvPr/>
        </p:nvPicPr>
        <p:blipFill>
          <a:blip r:embed="rId7"/>
          <a:stretch/>
        </p:blipFill>
        <p:spPr>
          <a:xfrm rot="16200000">
            <a:off x="1376280" y="4654080"/>
            <a:ext cx="294480" cy="294480"/>
          </a:xfrm>
          <a:prstGeom prst="rect">
            <a:avLst/>
          </a:prstGeom>
          <a:ln>
            <a:noFill/>
          </a:ln>
        </p:spPr>
      </p:pic>
      <p:pic>
        <p:nvPicPr>
          <p:cNvPr id="781" name="Shape 397" descr=""/>
          <p:cNvPicPr/>
          <p:nvPr/>
        </p:nvPicPr>
        <p:blipFill>
          <a:blip r:embed="rId8"/>
          <a:stretch/>
        </p:blipFill>
        <p:spPr>
          <a:xfrm rot="16200000">
            <a:off x="3960" y="324252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82" name="CustomShape 11"/>
          <p:cNvSpPr/>
          <p:nvPr/>
        </p:nvSpPr>
        <p:spPr>
          <a:xfrm>
            <a:off x="-25200" y="3542400"/>
            <a:ext cx="49068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i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i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83" name="Picture 87" descr=""/>
          <p:cNvPicPr/>
          <p:nvPr/>
        </p:nvPicPr>
        <p:blipFill>
          <a:blip r:embed="rId9"/>
          <a:stretch/>
        </p:blipFill>
        <p:spPr>
          <a:xfrm rot="16200000">
            <a:off x="200520" y="3285360"/>
            <a:ext cx="294480" cy="294480"/>
          </a:xfrm>
          <a:prstGeom prst="rect">
            <a:avLst/>
          </a:prstGeom>
          <a:ln>
            <a:noFill/>
          </a:ln>
        </p:spPr>
      </p:pic>
      <p:pic>
        <p:nvPicPr>
          <p:cNvPr id="784" name="Shape 397" descr=""/>
          <p:cNvPicPr/>
          <p:nvPr/>
        </p:nvPicPr>
        <p:blipFill>
          <a:blip r:embed="rId10"/>
          <a:stretch/>
        </p:blipFill>
        <p:spPr>
          <a:xfrm rot="16200000">
            <a:off x="2292480" y="154008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85" name="CustomShape 12"/>
          <p:cNvSpPr/>
          <p:nvPr/>
        </p:nvSpPr>
        <p:spPr>
          <a:xfrm>
            <a:off x="2265840" y="1839960"/>
            <a:ext cx="53316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86" name="Picture 90" descr=""/>
          <p:cNvPicPr/>
          <p:nvPr/>
        </p:nvPicPr>
        <p:blipFill>
          <a:blip r:embed="rId11"/>
          <a:stretch/>
        </p:blipFill>
        <p:spPr>
          <a:xfrm rot="16200000">
            <a:off x="2489040" y="1583280"/>
            <a:ext cx="294480" cy="294480"/>
          </a:xfrm>
          <a:prstGeom prst="rect">
            <a:avLst/>
          </a:prstGeom>
          <a:ln>
            <a:noFill/>
          </a:ln>
        </p:spPr>
      </p:pic>
      <p:pic>
        <p:nvPicPr>
          <p:cNvPr id="787" name="Shape 377" descr=""/>
          <p:cNvPicPr/>
          <p:nvPr/>
        </p:nvPicPr>
        <p:blipFill>
          <a:blip r:embed="rId12"/>
          <a:stretch/>
        </p:blipFill>
        <p:spPr>
          <a:xfrm>
            <a:off x="3957120" y="3256920"/>
            <a:ext cx="330120" cy="367920"/>
          </a:xfrm>
          <a:prstGeom prst="rect">
            <a:avLst/>
          </a:prstGeom>
          <a:ln>
            <a:noFill/>
          </a:ln>
        </p:spPr>
      </p:pic>
      <p:pic>
        <p:nvPicPr>
          <p:cNvPr id="788" name="Shape 377" descr=""/>
          <p:cNvPicPr/>
          <p:nvPr/>
        </p:nvPicPr>
        <p:blipFill>
          <a:blip r:embed="rId13"/>
          <a:stretch/>
        </p:blipFill>
        <p:spPr>
          <a:xfrm>
            <a:off x="2533680" y="2164320"/>
            <a:ext cx="330120" cy="367920"/>
          </a:xfrm>
          <a:prstGeom prst="rect">
            <a:avLst/>
          </a:prstGeom>
          <a:ln>
            <a:noFill/>
          </a:ln>
        </p:spPr>
      </p:pic>
      <p:pic>
        <p:nvPicPr>
          <p:cNvPr id="789" name="Shape 377" descr=""/>
          <p:cNvPicPr/>
          <p:nvPr/>
        </p:nvPicPr>
        <p:blipFill>
          <a:blip r:embed="rId14"/>
          <a:stretch/>
        </p:blipFill>
        <p:spPr>
          <a:xfrm>
            <a:off x="1088280" y="3251160"/>
            <a:ext cx="330120" cy="367920"/>
          </a:xfrm>
          <a:prstGeom prst="rect">
            <a:avLst/>
          </a:prstGeom>
          <a:ln>
            <a:noFill/>
          </a:ln>
        </p:spPr>
      </p:pic>
      <p:pic>
        <p:nvPicPr>
          <p:cNvPr id="790" name="Shape 377" descr=""/>
          <p:cNvPicPr/>
          <p:nvPr/>
        </p:nvPicPr>
        <p:blipFill>
          <a:blip r:embed="rId15"/>
          <a:stretch/>
        </p:blipFill>
        <p:spPr>
          <a:xfrm>
            <a:off x="2393280" y="4465800"/>
            <a:ext cx="330120" cy="367920"/>
          </a:xfrm>
          <a:prstGeom prst="rect">
            <a:avLst/>
          </a:prstGeom>
          <a:ln>
            <a:noFill/>
          </a:ln>
        </p:spPr>
      </p:pic>
      <p:pic>
        <p:nvPicPr>
          <p:cNvPr id="791" name="Shape 397" descr=""/>
          <p:cNvPicPr/>
          <p:nvPr/>
        </p:nvPicPr>
        <p:blipFill>
          <a:blip r:embed="rId16"/>
          <a:stretch/>
        </p:blipFill>
        <p:spPr>
          <a:xfrm rot="16200000">
            <a:off x="4322880" y="330012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792" name="Shape 397" descr=""/>
          <p:cNvPicPr/>
          <p:nvPr/>
        </p:nvPicPr>
        <p:blipFill>
          <a:blip r:embed="rId17"/>
          <a:stretch/>
        </p:blipFill>
        <p:spPr>
          <a:xfrm rot="16200000">
            <a:off x="2699640" y="450252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793" name="Shape 397" descr=""/>
          <p:cNvPicPr/>
          <p:nvPr/>
        </p:nvPicPr>
        <p:blipFill>
          <a:blip r:embed="rId18"/>
          <a:stretch/>
        </p:blipFill>
        <p:spPr>
          <a:xfrm rot="16200000">
            <a:off x="1432440" y="3233160"/>
            <a:ext cx="324000" cy="324000"/>
          </a:xfrm>
          <a:prstGeom prst="rect">
            <a:avLst/>
          </a:prstGeom>
          <a:ln>
            <a:noFill/>
          </a:ln>
        </p:spPr>
      </p:pic>
      <p:pic>
        <p:nvPicPr>
          <p:cNvPr id="794" name="Shape 397" descr=""/>
          <p:cNvPicPr/>
          <p:nvPr/>
        </p:nvPicPr>
        <p:blipFill>
          <a:blip r:embed="rId19"/>
          <a:stretch/>
        </p:blipFill>
        <p:spPr>
          <a:xfrm rot="16200000">
            <a:off x="2833920" y="217008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95" name="TextShape 1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B2EE5CC-56E7-4D4C-89A7-4ADC14B4320E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796" name="Shape 397" descr=""/>
          <p:cNvPicPr/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61000"/>
                    </a14:imgEffect>
                  </a14:imgLayer>
                </a14:imgProps>
              </a:ext>
            </a:extLst>
          </a:blip>
          <a:stretch/>
        </p:blipFill>
        <p:spPr>
          <a:xfrm rot="16200000">
            <a:off x="3934800" y="2662920"/>
            <a:ext cx="324000" cy="324000"/>
          </a:xfrm>
          <a:prstGeom prst="rect">
            <a:avLst/>
          </a:prstGeom>
          <a:ln>
            <a:noFill/>
          </a:ln>
        </p:spPr>
      </p:pic>
      <p:sp>
        <p:nvSpPr>
          <p:cNvPr id="797" name="CustomShape 14"/>
          <p:cNvSpPr/>
          <p:nvPr/>
        </p:nvSpPr>
        <p:spPr>
          <a:xfrm>
            <a:off x="3908160" y="2962800"/>
            <a:ext cx="533160" cy="2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105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105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798" name="Picture 44" descr=""/>
          <p:cNvPicPr/>
          <p:nvPr/>
        </p:nvPicPr>
        <p:blipFill>
          <a:blip r:embed="rId22"/>
          <a:stretch/>
        </p:blipFill>
        <p:spPr>
          <a:xfrm rot="16200000">
            <a:off x="4131360" y="2705760"/>
            <a:ext cx="294480" cy="294480"/>
          </a:xfrm>
          <a:prstGeom prst="rect">
            <a:avLst/>
          </a:prstGeom>
          <a:ln>
            <a:noFill/>
          </a:ln>
        </p:spPr>
      </p:pic>
      <p:sp>
        <p:nvSpPr>
          <p:cNvPr id="799" name="CustomShape 15"/>
          <p:cNvSpPr/>
          <p:nvPr/>
        </p:nvSpPr>
        <p:spPr>
          <a:xfrm>
            <a:off x="10307160" y="630720"/>
            <a:ext cx="16398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Collective Key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00" name="CustomShape 16"/>
          <p:cNvSpPr/>
          <p:nvPr/>
        </p:nvSpPr>
        <p:spPr>
          <a:xfrm>
            <a:off x="10645560" y="1306080"/>
            <a:ext cx="333000" cy="57096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1" name="Line 17"/>
          <p:cNvSpPr/>
          <p:nvPr/>
        </p:nvSpPr>
        <p:spPr>
          <a:xfrm flipV="1">
            <a:off x="10929600" y="969120"/>
            <a:ext cx="66960" cy="420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2" name="Picture 63" descr=""/>
          <p:cNvPicPr/>
          <p:nvPr/>
        </p:nvPicPr>
        <p:blipFill>
          <a:blip r:embed="rId23"/>
          <a:srcRect l="53932" t="0" r="0" b="62110"/>
          <a:stretch/>
        </p:blipFill>
        <p:spPr>
          <a:xfrm>
            <a:off x="1703160" y="1161000"/>
            <a:ext cx="6281640" cy="3094920"/>
          </a:xfrm>
          <a:prstGeom prst="rect">
            <a:avLst/>
          </a:prstGeom>
          <a:ln>
            <a:noFill/>
          </a:ln>
        </p:spPr>
      </p:pic>
      <p:pic>
        <p:nvPicPr>
          <p:cNvPr id="803" name="Picture 62" descr=""/>
          <p:cNvPicPr/>
          <p:nvPr/>
        </p:nvPicPr>
        <p:blipFill>
          <a:blip r:embed="rId24"/>
          <a:stretch/>
        </p:blipFill>
        <p:spPr>
          <a:xfrm>
            <a:off x="7742160" y="1197000"/>
            <a:ext cx="398520" cy="398520"/>
          </a:xfrm>
          <a:prstGeom prst="rect">
            <a:avLst/>
          </a:prstGeom>
          <a:ln>
            <a:noFill/>
          </a:ln>
        </p:spPr>
      </p:pic>
      <p:sp>
        <p:nvSpPr>
          <p:cNvPr id="804" name="CustomShape 18"/>
          <p:cNvSpPr/>
          <p:nvPr/>
        </p:nvSpPr>
        <p:spPr>
          <a:xfrm>
            <a:off x="8005320" y="5814360"/>
            <a:ext cx="3941640" cy="985320"/>
          </a:xfrm>
          <a:prstGeom prst="rect">
            <a:avLst/>
          </a:prstGeom>
          <a:solidFill>
            <a:schemeClr val="bg1"/>
          </a:solidFill>
          <a:ln cap="rnd">
            <a:solidFill>
              <a:schemeClr val="bg2">
                <a:lumMod val="50000"/>
              </a:schemeClr>
            </a:solidFill>
            <a:custDash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1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ONT: Ontology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1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ETL: Extract, Transform, Load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1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CRC: Data Repository (Clinical Research Chart)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1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Aggr: Broadcast and Aggregator (hub)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379" dur="indefinite" restart="never" nodeType="tmRoot">
          <p:childTnLst>
            <p:seq>
              <p:cTn id="380" dur="indefinite" nodeType="mainSeq">
                <p:childTnLst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5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6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25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00"/>
                            </p:stCondLst>
                            <p:childTnLst>
                              <p:par>
                                <p:cTn id="43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00"/>
                            </p:stCondLst>
                            <p:childTnLst>
                              <p:par>
                                <p:cTn id="43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0"/>
                            </p:stCondLst>
                            <p:childTnLst>
                              <p:par>
                                <p:cTn id="43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46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70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0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1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2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17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42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69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96" end="2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228" end="2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264" end="2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Tests on Clinical Oncology Use Case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6" name="TextShape 2"/>
          <p:cNvSpPr txBox="1"/>
          <p:nvPr/>
        </p:nvSpPr>
        <p:spPr>
          <a:xfrm>
            <a:off x="379080" y="1618920"/>
            <a:ext cx="5224680" cy="4759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Public Data from cBioPortal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121 patients (later scaled to 121,000) with 9 clinical attributes and 1,978 mutations on average per site and patient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Query 1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: “</a:t>
            </a:r>
            <a:r>
              <a:rPr b="0" i="1" lang="en-US" sz="2000" spc="-1" strike="noStrike">
                <a:solidFill>
                  <a:srgbClr val="000000"/>
                </a:solidFill>
                <a:latin typeface="Calibri"/>
              </a:rPr>
              <a:t>Number of patients with skin cutaneous melanoma AND a mutation in BRAF gene affecting the protein at position 600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.”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(2 clinical attributes, 4 mutations)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Query 2: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“</a:t>
            </a:r>
            <a:r>
              <a:rPr b="0" i="1" lang="en-US" sz="2000" spc="-1" strike="noStrike">
                <a:solidFill>
                  <a:srgbClr val="000000"/>
                </a:solidFill>
                <a:latin typeface="Calibri"/>
              </a:rPr>
              <a:t>Number of patients with skin cutaneous melanoma AND a mutation in BRAF gene AND a mutation in (PTEN OR CDKN2A OR MAP2K1 OR MAP2K2 genes)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”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(2 clinical attributes, 77 mutations)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7" name="CustomShape 3"/>
          <p:cNvSpPr/>
          <p:nvPr/>
        </p:nvSpPr>
        <p:spPr>
          <a:xfrm>
            <a:off x="6585840" y="1618920"/>
            <a:ext cx="5377320" cy="500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Hardware and Software Setting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3 servers: 2.5GHz Intel Xeon E5-2680 v3 CPUs with 12 cores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memory: 256GB of RAM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network: 10 Gbps link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OS: Ubuntu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crypto: ElGamal encryption on Ed25519 elliptic curve with 128 bit security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database: PostgreSQL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deployment technology: Docker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808" name="Line 4"/>
          <p:cNvSpPr/>
          <p:nvPr/>
        </p:nvSpPr>
        <p:spPr>
          <a:xfrm>
            <a:off x="5873040" y="1512000"/>
            <a:ext cx="360" cy="4844160"/>
          </a:xfrm>
          <a:prstGeom prst="line">
            <a:avLst/>
          </a:prstGeom>
          <a:ln w="28440">
            <a:solidFill>
              <a:schemeClr val="tx1">
                <a:lumMod val="50000"/>
                <a:lumOff val="50000"/>
              </a:schemeClr>
            </a:solidFill>
            <a:custDash>
              <a:ds d="300000" sp="1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9" name="TextShape 5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09F5800-B5C5-46E6-B412-07DAD81DE948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810" name="Picture 7" descr=""/>
          <p:cNvPicPr/>
          <p:nvPr/>
        </p:nvPicPr>
        <p:blipFill>
          <a:blip r:embed="rId1"/>
          <a:stretch/>
        </p:blipFill>
        <p:spPr>
          <a:xfrm>
            <a:off x="9421560" y="2658960"/>
            <a:ext cx="2684160" cy="1899000"/>
          </a:xfrm>
          <a:prstGeom prst="rect">
            <a:avLst/>
          </a:prstGeom>
          <a:ln>
            <a:noFill/>
          </a:ln>
        </p:spPr>
      </p:pic>
      <p:pic>
        <p:nvPicPr>
          <p:cNvPr id="811" name="Shape 397" descr=""/>
          <p:cNvPicPr/>
          <p:nvPr/>
        </p:nvPicPr>
        <p:blipFill>
          <a:blip r:embed="rId2"/>
          <a:stretch/>
        </p:blipFill>
        <p:spPr>
          <a:xfrm rot="16200000">
            <a:off x="9870120" y="4064760"/>
            <a:ext cx="165960" cy="165960"/>
          </a:xfrm>
          <a:prstGeom prst="rect">
            <a:avLst/>
          </a:prstGeom>
          <a:ln>
            <a:noFill/>
          </a:ln>
        </p:spPr>
      </p:pic>
      <p:sp>
        <p:nvSpPr>
          <p:cNvPr id="812" name="CustomShape 6"/>
          <p:cNvSpPr/>
          <p:nvPr/>
        </p:nvSpPr>
        <p:spPr>
          <a:xfrm>
            <a:off x="9632160" y="4161960"/>
            <a:ext cx="45108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813" name="Picture 12" descr=""/>
          <p:cNvPicPr/>
          <p:nvPr/>
        </p:nvPicPr>
        <p:blipFill>
          <a:blip r:embed="rId3"/>
          <a:stretch/>
        </p:blipFill>
        <p:spPr>
          <a:xfrm rot="16200000">
            <a:off x="9970560" y="4086720"/>
            <a:ext cx="150840" cy="150840"/>
          </a:xfrm>
          <a:prstGeom prst="rect">
            <a:avLst/>
          </a:prstGeom>
          <a:ln>
            <a:noFill/>
          </a:ln>
        </p:spPr>
      </p:pic>
      <p:pic>
        <p:nvPicPr>
          <p:cNvPr id="814" name="Shape 397" descr=""/>
          <p:cNvPicPr/>
          <p:nvPr/>
        </p:nvPicPr>
        <p:blipFill>
          <a:blip r:embed="rId4"/>
          <a:stretch/>
        </p:blipFill>
        <p:spPr>
          <a:xfrm rot="16200000">
            <a:off x="10440000" y="2491920"/>
            <a:ext cx="165960" cy="165960"/>
          </a:xfrm>
          <a:prstGeom prst="rect">
            <a:avLst/>
          </a:prstGeom>
          <a:ln>
            <a:noFill/>
          </a:ln>
        </p:spPr>
      </p:pic>
      <p:sp>
        <p:nvSpPr>
          <p:cNvPr id="815" name="CustomShape 7"/>
          <p:cNvSpPr/>
          <p:nvPr/>
        </p:nvSpPr>
        <p:spPr>
          <a:xfrm>
            <a:off x="10380240" y="2598840"/>
            <a:ext cx="45108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816" name="Picture 15" descr=""/>
          <p:cNvPicPr/>
          <p:nvPr/>
        </p:nvPicPr>
        <p:blipFill>
          <a:blip r:embed="rId5"/>
          <a:stretch/>
        </p:blipFill>
        <p:spPr>
          <a:xfrm rot="16200000">
            <a:off x="10540440" y="2513880"/>
            <a:ext cx="150840" cy="150840"/>
          </a:xfrm>
          <a:prstGeom prst="rect">
            <a:avLst/>
          </a:prstGeom>
          <a:ln>
            <a:noFill/>
          </a:ln>
        </p:spPr>
      </p:pic>
      <p:pic>
        <p:nvPicPr>
          <p:cNvPr id="817" name="Shape 377" descr=""/>
          <p:cNvPicPr/>
          <p:nvPr/>
        </p:nvPicPr>
        <p:blipFill>
          <a:blip r:embed="rId6"/>
          <a:stretch/>
        </p:blipFill>
        <p:spPr>
          <a:xfrm>
            <a:off x="11292480" y="3371400"/>
            <a:ext cx="168840" cy="188280"/>
          </a:xfrm>
          <a:prstGeom prst="rect">
            <a:avLst/>
          </a:prstGeom>
          <a:ln>
            <a:noFill/>
          </a:ln>
        </p:spPr>
      </p:pic>
      <p:pic>
        <p:nvPicPr>
          <p:cNvPr id="818" name="Shape 377" descr=""/>
          <p:cNvPicPr/>
          <p:nvPr/>
        </p:nvPicPr>
        <p:blipFill>
          <a:blip r:embed="rId7"/>
          <a:stretch/>
        </p:blipFill>
        <p:spPr>
          <a:xfrm>
            <a:off x="10563480" y="2811600"/>
            <a:ext cx="168840" cy="188280"/>
          </a:xfrm>
          <a:prstGeom prst="rect">
            <a:avLst/>
          </a:prstGeom>
          <a:ln>
            <a:noFill/>
          </a:ln>
        </p:spPr>
      </p:pic>
      <p:pic>
        <p:nvPicPr>
          <p:cNvPr id="819" name="Shape 377" descr=""/>
          <p:cNvPicPr/>
          <p:nvPr/>
        </p:nvPicPr>
        <p:blipFill>
          <a:blip r:embed="rId8"/>
          <a:stretch/>
        </p:blipFill>
        <p:spPr>
          <a:xfrm>
            <a:off x="10491480" y="3990240"/>
            <a:ext cx="168840" cy="188280"/>
          </a:xfrm>
          <a:prstGeom prst="rect">
            <a:avLst/>
          </a:prstGeom>
          <a:ln>
            <a:noFill/>
          </a:ln>
        </p:spPr>
      </p:pic>
      <p:pic>
        <p:nvPicPr>
          <p:cNvPr id="820" name="Shape 397" descr=""/>
          <p:cNvPicPr/>
          <p:nvPr/>
        </p:nvPicPr>
        <p:blipFill>
          <a:blip r:embed="rId9"/>
          <a:stretch/>
        </p:blipFill>
        <p:spPr>
          <a:xfrm rot="16200000">
            <a:off x="11480040" y="3393360"/>
            <a:ext cx="165960" cy="165960"/>
          </a:xfrm>
          <a:prstGeom prst="rect">
            <a:avLst/>
          </a:prstGeom>
          <a:ln>
            <a:noFill/>
          </a:ln>
        </p:spPr>
      </p:pic>
      <p:pic>
        <p:nvPicPr>
          <p:cNvPr id="821" name="Shape 397" descr=""/>
          <p:cNvPicPr/>
          <p:nvPr/>
        </p:nvPicPr>
        <p:blipFill>
          <a:blip r:embed="rId10"/>
          <a:stretch/>
        </p:blipFill>
        <p:spPr>
          <a:xfrm rot="16200000">
            <a:off x="10648440" y="4008960"/>
            <a:ext cx="165960" cy="165960"/>
          </a:xfrm>
          <a:prstGeom prst="rect">
            <a:avLst/>
          </a:prstGeom>
          <a:ln>
            <a:noFill/>
          </a:ln>
        </p:spPr>
      </p:pic>
      <p:pic>
        <p:nvPicPr>
          <p:cNvPr id="822" name="Shape 397" descr=""/>
          <p:cNvPicPr/>
          <p:nvPr/>
        </p:nvPicPr>
        <p:blipFill>
          <a:blip r:embed="rId11"/>
          <a:stretch/>
        </p:blipFill>
        <p:spPr>
          <a:xfrm rot="16200000">
            <a:off x="10717200" y="2814480"/>
            <a:ext cx="165960" cy="165960"/>
          </a:xfrm>
          <a:prstGeom prst="rect">
            <a:avLst/>
          </a:prstGeom>
          <a:ln>
            <a:noFill/>
          </a:ln>
        </p:spPr>
      </p:pic>
      <p:pic>
        <p:nvPicPr>
          <p:cNvPr id="823" name="Shape 397" descr="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1000"/>
                    </a14:imgEffect>
                  </a14:imgLayer>
                </a14:imgProps>
              </a:ext>
            </a:extLst>
          </a:blip>
          <a:stretch/>
        </p:blipFill>
        <p:spPr>
          <a:xfrm rot="16200000">
            <a:off x="11280960" y="3066840"/>
            <a:ext cx="165960" cy="165960"/>
          </a:xfrm>
          <a:prstGeom prst="rect">
            <a:avLst/>
          </a:prstGeom>
          <a:ln>
            <a:noFill/>
          </a:ln>
        </p:spPr>
      </p:pic>
      <p:sp>
        <p:nvSpPr>
          <p:cNvPr id="824" name="CustomShape 8"/>
          <p:cNvSpPr/>
          <p:nvPr/>
        </p:nvSpPr>
        <p:spPr>
          <a:xfrm>
            <a:off x="11420280" y="3068280"/>
            <a:ext cx="451080" cy="22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(K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, k</a:t>
            </a:r>
            <a:r>
              <a:rPr b="0" lang="en-US" sz="800" spc="-1" strike="noStrike" baseline="-25000">
                <a:solidFill>
                  <a:srgbClr val="000000"/>
                </a:solidFill>
                <a:latin typeface="Calibri"/>
              </a:rPr>
              <a:t>2</a:t>
            </a:r>
            <a:r>
              <a:rPr b="0" lang="en-US" sz="800" spc="-1" strike="noStrike">
                <a:solidFill>
                  <a:srgbClr val="000000"/>
                </a:solidFill>
                <a:latin typeface="Calibri"/>
              </a:rPr>
              <a:t>)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825" name="Picture 24" descr=""/>
          <p:cNvPicPr/>
          <p:nvPr/>
        </p:nvPicPr>
        <p:blipFill>
          <a:blip r:embed="rId14"/>
          <a:stretch/>
        </p:blipFill>
        <p:spPr>
          <a:xfrm rot="16200000">
            <a:off x="11381760" y="3088800"/>
            <a:ext cx="150840" cy="150840"/>
          </a:xfrm>
          <a:prstGeom prst="rect">
            <a:avLst/>
          </a:prstGeom>
          <a:ln>
            <a:noFill/>
          </a:ln>
        </p:spPr>
      </p:pic>
      <p:sp>
        <p:nvSpPr>
          <p:cNvPr id="826" name="CustomShape 9"/>
          <p:cNvSpPr/>
          <p:nvPr/>
        </p:nvSpPr>
        <p:spPr>
          <a:xfrm>
            <a:off x="9444960" y="3256200"/>
            <a:ext cx="609120" cy="44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7" name="CustomShape 10"/>
          <p:cNvSpPr/>
          <p:nvPr/>
        </p:nvSpPr>
        <p:spPr>
          <a:xfrm>
            <a:off x="9634680" y="2957400"/>
            <a:ext cx="230400" cy="918720"/>
          </a:xfrm>
          <a:prstGeom prst="arc">
            <a:avLst>
              <a:gd name="adj1" fmla="val 6539612"/>
              <a:gd name="adj2" fmla="val 14305311"/>
            </a:avLst>
          </a:prstGeom>
          <a:noFill/>
          <a:ln w="15840"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492" dur="indefinite" restart="never" nodeType="tmRoot">
          <p:childTnLst>
            <p:seq>
              <p:cTn id="493" dur="indefinite" nodeType="mainSeq"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29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148" end="3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st="315" end="5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2551320" y="6256440"/>
            <a:ext cx="58082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</a:rPr>
              <a:t>http://www.genome.gov/sequencingcosts/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45" name="Picture 4" descr=""/>
          <p:cNvPicPr/>
          <p:nvPr/>
        </p:nvPicPr>
        <p:blipFill>
          <a:blip r:embed="rId1"/>
          <a:stretch/>
        </p:blipFill>
        <p:spPr>
          <a:xfrm>
            <a:off x="1762560" y="75960"/>
            <a:ext cx="8240400" cy="618012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MedCo Demo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9" name="TextShape 2"/>
          <p:cNvSpPr txBox="1"/>
          <p:nvPr/>
        </p:nvSpPr>
        <p:spPr>
          <a:xfrm>
            <a:off x="2053800" y="297432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https://drive.switch.ch/index.php/s/PAc5ZSnlmlguz83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EE6CAB5-811A-4A8B-87B2-B8696D4E408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Picture 7" descr=""/>
          <p:cNvPicPr/>
          <p:nvPr/>
        </p:nvPicPr>
        <p:blipFill>
          <a:blip r:embed="rId1"/>
          <a:stretch/>
        </p:blipFill>
        <p:spPr>
          <a:xfrm>
            <a:off x="275400" y="1265040"/>
            <a:ext cx="5990760" cy="5135040"/>
          </a:xfrm>
          <a:prstGeom prst="rect">
            <a:avLst/>
          </a:prstGeom>
          <a:ln>
            <a:noFill/>
          </a:ln>
        </p:spPr>
      </p:pic>
      <p:pic>
        <p:nvPicPr>
          <p:cNvPr id="832" name="Picture 5" descr=""/>
          <p:cNvPicPr/>
          <p:nvPr/>
        </p:nvPicPr>
        <p:blipFill>
          <a:blip r:embed="rId2"/>
          <a:stretch/>
        </p:blipFill>
        <p:spPr>
          <a:xfrm>
            <a:off x="6058440" y="1265040"/>
            <a:ext cx="5990760" cy="5135040"/>
          </a:xfrm>
          <a:prstGeom prst="rect">
            <a:avLst/>
          </a:prstGeom>
          <a:ln>
            <a:noFill/>
          </a:ln>
        </p:spPr>
      </p:pic>
      <p:sp>
        <p:nvSpPr>
          <p:cNvPr id="833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Performance Results: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Query Runtime vs. Database Size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4" name="CustomShape 2"/>
          <p:cNvSpPr/>
          <p:nvPr/>
        </p:nvSpPr>
        <p:spPr>
          <a:xfrm>
            <a:off x="1019520" y="1293840"/>
            <a:ext cx="933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Query 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35" name="CustomShape 3"/>
          <p:cNvSpPr/>
          <p:nvPr/>
        </p:nvSpPr>
        <p:spPr>
          <a:xfrm>
            <a:off x="10548000" y="1293840"/>
            <a:ext cx="933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Query 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36" name="TextShape 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05E38B1-055F-47C3-9077-5F809806B739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516" dur="indefinite" restart="never" nodeType="tmRoot">
          <p:childTnLst>
            <p:seq>
              <p:cTn id="517" dur="indefinite" nodeType="mainSeq">
                <p:childTnLst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TextShape 1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Performance Results: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Query Runtime vs. Number of Sites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8" name="Picture 2" descr=""/>
          <p:cNvPicPr/>
          <p:nvPr/>
        </p:nvPicPr>
        <p:blipFill>
          <a:blip r:embed="rId1"/>
          <a:srcRect l="0" t="7813" r="0" b="3100"/>
          <a:stretch/>
        </p:blipFill>
        <p:spPr>
          <a:xfrm>
            <a:off x="2699640" y="1180080"/>
            <a:ext cx="6792480" cy="5186520"/>
          </a:xfrm>
          <a:prstGeom prst="rect">
            <a:avLst/>
          </a:prstGeom>
          <a:ln>
            <a:noFill/>
          </a:ln>
        </p:spPr>
      </p:pic>
      <p:sp>
        <p:nvSpPr>
          <p:cNvPr id="83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EE46CFB-0123-4785-A6F8-C865A49F059A}" type="slidenum">
              <a:rPr b="1" lang="en-US" sz="12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530" dur="indefinite" restart="never" nodeType="tmRoot">
          <p:childTnLst>
            <p:seq>
              <p:cTn id="531" dur="indefinite" nodeType="mainSeq"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TextShape 1"/>
          <p:cNvSpPr txBox="1"/>
          <p:nvPr/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DPPH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1" name="TextShape 2"/>
          <p:cNvSpPr txBox="1"/>
          <p:nvPr/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8b8b8b"/>
                </a:solidFill>
                <a:latin typeface="Calibri"/>
              </a:rPr>
              <a:t>Data Protection in Personalized Health at the Swiss nation-wide scale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2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56BB005-BBC5-43A1-9D09-3718BF4B62A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extShape 1"/>
          <p:cNvSpPr txBox="1"/>
          <p:nvPr/>
        </p:nvSpPr>
        <p:spPr>
          <a:xfrm>
            <a:off x="838080" y="251280"/>
            <a:ext cx="106808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DPPH: Data Protection for Personalized Health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" name="TextShape 2"/>
          <p:cNvSpPr txBox="1"/>
          <p:nvPr/>
        </p:nvSpPr>
        <p:spPr>
          <a:xfrm>
            <a:off x="838080" y="1463040"/>
            <a:ext cx="10852560" cy="4713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P4 (Predictive, Preventive, Personalized and Participatory) medicine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Revolutionize healthcare by providing better diagnoses and targeted preventive and therapeutic measures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Challenges: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Interoperability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Efficiency and usability in data sharing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Scalability/Big Data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Mitigation of privacy risks and compliance with data protection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Centralized vs Distributed Approaches: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5" name="Picture 15" descr=""/>
          <p:cNvPicPr/>
          <p:nvPr/>
        </p:nvPicPr>
        <p:blipFill>
          <a:blip r:embed="rId1"/>
          <a:stretch/>
        </p:blipFill>
        <p:spPr>
          <a:xfrm>
            <a:off x="6104880" y="4712400"/>
            <a:ext cx="3329640" cy="2036160"/>
          </a:xfrm>
          <a:prstGeom prst="rect">
            <a:avLst/>
          </a:prstGeom>
          <a:ln>
            <a:noFill/>
          </a:ln>
        </p:spPr>
      </p:pic>
      <p:sp>
        <p:nvSpPr>
          <p:cNvPr id="846" name="CustomShape 3"/>
          <p:cNvSpPr/>
          <p:nvPr/>
        </p:nvSpPr>
        <p:spPr>
          <a:xfrm>
            <a:off x="8686440" y="5429880"/>
            <a:ext cx="35254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Distributed approach (e.g., Beacon GA4GH, Swiss Personalized Health Network - SPHN)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Distributed trust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Take computation to the data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47" name="Picture 20" descr=""/>
          <p:cNvPicPr/>
          <p:nvPr/>
        </p:nvPicPr>
        <p:blipFill>
          <a:blip r:embed="rId2"/>
          <a:stretch/>
        </p:blipFill>
        <p:spPr>
          <a:xfrm>
            <a:off x="2823840" y="4686480"/>
            <a:ext cx="2836080" cy="2215080"/>
          </a:xfrm>
          <a:prstGeom prst="rect">
            <a:avLst/>
          </a:prstGeom>
          <a:ln>
            <a:noFill/>
          </a:ln>
        </p:spPr>
      </p:pic>
      <p:pic>
        <p:nvPicPr>
          <p:cNvPr id="848" name="Shape 375" descr=""/>
          <p:cNvPicPr/>
          <p:nvPr/>
        </p:nvPicPr>
        <p:blipFill>
          <a:blip r:embed="rId3"/>
          <a:stretch/>
        </p:blipFill>
        <p:spPr>
          <a:xfrm>
            <a:off x="3830760" y="5280120"/>
            <a:ext cx="304200" cy="304200"/>
          </a:xfrm>
          <a:prstGeom prst="rect">
            <a:avLst/>
          </a:prstGeom>
          <a:ln>
            <a:noFill/>
          </a:ln>
        </p:spPr>
      </p:pic>
      <p:sp>
        <p:nvSpPr>
          <p:cNvPr id="849" name="CustomShape 4"/>
          <p:cNvSpPr/>
          <p:nvPr/>
        </p:nvSpPr>
        <p:spPr>
          <a:xfrm>
            <a:off x="4677120" y="5534640"/>
            <a:ext cx="2687760" cy="91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f2f2f2"/>
                </a:solidFill>
                <a:latin typeface="Arial"/>
              </a:rPr>
              <a:t>Decentralization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50" name="CustomShape 5"/>
          <p:cNvSpPr/>
          <p:nvPr/>
        </p:nvSpPr>
        <p:spPr>
          <a:xfrm>
            <a:off x="478080" y="5355360"/>
            <a:ext cx="36633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Centralized approach (e.g., Human Longevity, Genomics England)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Single point of failure</a:t>
            </a: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c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Impossibility of outsourcing individual patient data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1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6EA5887-8AAC-4EEB-A78F-C24DCBE3B2A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852" name="Picture 11" descr=""/>
          <p:cNvPicPr/>
          <p:nvPr/>
        </p:nvPicPr>
        <p:blipFill>
          <a:blip r:embed="rId4"/>
          <a:stretch/>
        </p:blipFill>
        <p:spPr>
          <a:xfrm>
            <a:off x="6104880" y="2538720"/>
            <a:ext cx="1755000" cy="1261800"/>
          </a:xfrm>
          <a:prstGeom prst="rect">
            <a:avLst/>
          </a:prstGeom>
          <a:ln>
            <a:noFill/>
          </a:ln>
        </p:spPr>
      </p:pic>
      <p:pic>
        <p:nvPicPr>
          <p:cNvPr id="853" name="Picture 12" descr=""/>
          <p:cNvPicPr/>
          <p:nvPr/>
        </p:nvPicPr>
        <p:blipFill>
          <a:blip r:embed="rId5"/>
          <a:stretch/>
        </p:blipFill>
        <p:spPr>
          <a:xfrm>
            <a:off x="8236440" y="2602080"/>
            <a:ext cx="3814560" cy="928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6" dur="indefinite" restart="never" nodeType="tmRoot">
          <p:childTnLst>
            <p:seq>
              <p:cTn id="537" dur="indefinite" nodeType="mainSeq">
                <p:childTnLst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2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45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00"/>
                            </p:stCondLst>
                            <p:childTnLst>
                              <p:par>
                                <p:cTn id="54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5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58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DPPH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5" name="TextShape 2"/>
          <p:cNvSpPr txBox="1"/>
          <p:nvPr/>
        </p:nvSpPr>
        <p:spPr>
          <a:xfrm>
            <a:off x="377640" y="1846080"/>
            <a:ext cx="6489720" cy="25398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5 research groups across the ETH domain + SDSC (Swiss Data Science Center)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Funding: 3 Millions CHFrs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Duration: 3 years (4/2018 - 3/2021)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Funding Program: ETH PHRT (Personalized Health and Related Technologies)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6" name="CustomShape 3"/>
          <p:cNvSpPr/>
          <p:nvPr/>
        </p:nvSpPr>
        <p:spPr>
          <a:xfrm>
            <a:off x="8295840" y="2255760"/>
            <a:ext cx="2651040" cy="265104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4200" rIns="34200" tIns="34200" bIns="34200" anchor="ctr"/>
          <a:p>
            <a:pPr algn="ctr">
              <a:lnSpc>
                <a:spcPct val="90000"/>
              </a:lnSpc>
              <a:spcAft>
                <a:spcPts val="944"/>
              </a:spcAft>
            </a:pPr>
            <a:r>
              <a:rPr b="0" lang="en-US" sz="2700" spc="-1" strike="noStrike">
                <a:solidFill>
                  <a:srgbClr val="000000"/>
                </a:solidFill>
                <a:latin typeface="Calibri"/>
              </a:rPr>
              <a:t>DPPH: Data Protection in Personalized Health</a:t>
            </a:r>
            <a:endParaRPr b="0" lang="en-US" sz="2700" spc="-1" strike="noStrike">
              <a:latin typeface="Arial"/>
            </a:endParaRPr>
          </a:p>
        </p:txBody>
      </p:sp>
      <p:sp>
        <p:nvSpPr>
          <p:cNvPr id="857" name="CustomShape 4"/>
          <p:cNvSpPr/>
          <p:nvPr/>
        </p:nvSpPr>
        <p:spPr>
          <a:xfrm>
            <a:off x="8958600" y="119196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LCA1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Systems for privacy-conscious data sharing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58" name="CustomShape 5"/>
          <p:cNvSpPr/>
          <p:nvPr/>
        </p:nvSpPr>
        <p:spPr>
          <a:xfrm>
            <a:off x="10454040" y="205524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DEDIS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Distributed and Decentralyzed Trust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59" name="CustomShape 6"/>
          <p:cNvSpPr/>
          <p:nvPr/>
        </p:nvSpPr>
        <p:spPr>
          <a:xfrm>
            <a:off x="10454040" y="378180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GR-JET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Fundamental cryptography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60" name="CustomShape 7"/>
          <p:cNvSpPr/>
          <p:nvPr/>
        </p:nvSpPr>
        <p:spPr>
          <a:xfrm>
            <a:off x="8958600" y="464508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Fellay Group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Medical application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61" name="CustomShape 8"/>
          <p:cNvSpPr/>
          <p:nvPr/>
        </p:nvSpPr>
        <p:spPr>
          <a:xfrm>
            <a:off x="7463520" y="378180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SDSC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Data Science Infrastructure and Deployment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62" name="CustomShape 9"/>
          <p:cNvSpPr/>
          <p:nvPr/>
        </p:nvSpPr>
        <p:spPr>
          <a:xfrm>
            <a:off x="7463520" y="2055240"/>
            <a:ext cx="1325160" cy="1325160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1">
                  <a:alpha val="50000"/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alpha val="50000"/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600" rIns="12600" tIns="12600" bIns="12600" anchor="ctr"/>
          <a:p>
            <a:pPr algn="ctr">
              <a:lnSpc>
                <a:spcPct val="90000"/>
              </a:lnSpc>
              <a:spcAft>
                <a:spcPts val="349"/>
              </a:spcAft>
            </a:pPr>
            <a:r>
              <a:rPr b="1" lang="en-US" sz="1000" spc="-1" strike="noStrike">
                <a:solidFill>
                  <a:srgbClr val="000000"/>
                </a:solidFill>
                <a:latin typeface="Calibri"/>
              </a:rPr>
              <a:t>Health Ethics and Policy</a:t>
            </a:r>
            <a:r>
              <a:rPr b="0" lang="en-US" sz="1000" spc="-1" strike="noStrike">
                <a:solidFill>
                  <a:srgbClr val="000000"/>
                </a:solidFill>
                <a:latin typeface="Calibri"/>
              </a:rPr>
              <a:t>: Legal and Ethical analysis</a:t>
            </a:r>
            <a:br/>
            <a:endParaRPr b="0" lang="en-US" sz="1000" spc="-1" strike="noStrike">
              <a:latin typeface="Arial"/>
            </a:endParaRPr>
          </a:p>
        </p:txBody>
      </p:sp>
      <p:sp>
        <p:nvSpPr>
          <p:cNvPr id="863" name="CustomShape 10"/>
          <p:cNvSpPr/>
          <p:nvPr/>
        </p:nvSpPr>
        <p:spPr>
          <a:xfrm>
            <a:off x="0" y="4991400"/>
            <a:ext cx="871272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algn="just">
              <a:lnSpc>
                <a:spcPct val="100000"/>
              </a:lnSpc>
            </a:pPr>
            <a:r>
              <a:rPr b="1" i="1" lang="en-US" sz="1800" spc="-1" strike="noStrike">
                <a:solidFill>
                  <a:srgbClr val="4472c4"/>
                </a:solidFill>
                <a:latin typeface="Calibri"/>
              </a:rPr>
              <a:t>Project goals</a:t>
            </a: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:</a:t>
            </a:r>
            <a:endParaRPr b="0" lang="en-US" sz="1800" spc="-1" strike="noStrike">
              <a:latin typeface="Arial"/>
            </a:endParaRPr>
          </a:p>
          <a:p>
            <a:pPr lvl="1" marL="743040" indent="-285480" algn="just">
              <a:lnSpc>
                <a:spcPct val="100000"/>
              </a:lnSpc>
              <a:buClr>
                <a:srgbClr val="4472c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Address the main </a:t>
            </a: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privacy, security, scalability, and ethical challenges</a:t>
            </a: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 of data sharing for enabling effective P4 medicine</a:t>
            </a:r>
            <a:endParaRPr b="0" lang="en-US" sz="1800" spc="-1" strike="noStrike">
              <a:latin typeface="Arial"/>
            </a:endParaRPr>
          </a:p>
          <a:p>
            <a:pPr lvl="1" marL="743040" indent="-285480" algn="just">
              <a:lnSpc>
                <a:spcPct val="100000"/>
              </a:lnSpc>
              <a:buClr>
                <a:srgbClr val="4472c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Define an optimal </a:t>
            </a: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balance between usability, scalability and data protection</a:t>
            </a:r>
            <a:endParaRPr b="0" lang="en-US" sz="1800" spc="-1" strike="noStrike">
              <a:latin typeface="Arial"/>
            </a:endParaRPr>
          </a:p>
          <a:p>
            <a:pPr lvl="1" marL="743040" indent="-285480" algn="just">
              <a:lnSpc>
                <a:spcPct val="100000"/>
              </a:lnSpc>
              <a:buClr>
                <a:srgbClr val="4472c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Deploy an appropriate set of </a:t>
            </a: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computing tools</a:t>
            </a:r>
            <a:r>
              <a:rPr b="0" lang="en-US" sz="1800" spc="-1" strike="noStrike">
                <a:solidFill>
                  <a:srgbClr val="4472c4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64" name="Picture 3" descr=""/>
          <p:cNvPicPr/>
          <p:nvPr/>
        </p:nvPicPr>
        <p:blipFill>
          <a:blip r:embed="rId1"/>
          <a:stretch/>
        </p:blipFill>
        <p:spPr>
          <a:xfrm>
            <a:off x="9875520" y="5540040"/>
            <a:ext cx="1071000" cy="1071000"/>
          </a:xfrm>
          <a:prstGeom prst="rect">
            <a:avLst/>
          </a:prstGeom>
          <a:ln>
            <a:noFill/>
          </a:ln>
        </p:spPr>
      </p:pic>
      <p:pic>
        <p:nvPicPr>
          <p:cNvPr id="865" name="Picture 6" descr=""/>
          <p:cNvPicPr/>
          <p:nvPr/>
        </p:nvPicPr>
        <p:blipFill>
          <a:blip r:embed="rId2"/>
          <a:stretch/>
        </p:blipFill>
        <p:spPr>
          <a:xfrm>
            <a:off x="11273760" y="4909320"/>
            <a:ext cx="917640" cy="1260360"/>
          </a:xfrm>
          <a:prstGeom prst="rect">
            <a:avLst/>
          </a:prstGeom>
          <a:ln>
            <a:noFill/>
          </a:ln>
        </p:spPr>
      </p:pic>
      <p:pic>
        <p:nvPicPr>
          <p:cNvPr id="866" name="Picture 7" descr=""/>
          <p:cNvPicPr/>
          <p:nvPr/>
        </p:nvPicPr>
        <p:blipFill>
          <a:blip r:embed="rId3"/>
          <a:stretch/>
        </p:blipFill>
        <p:spPr>
          <a:xfrm>
            <a:off x="6554520" y="4019400"/>
            <a:ext cx="947160" cy="1126440"/>
          </a:xfrm>
          <a:prstGeom prst="rect">
            <a:avLst/>
          </a:prstGeom>
          <a:ln>
            <a:noFill/>
          </a:ln>
        </p:spPr>
      </p:pic>
      <p:pic>
        <p:nvPicPr>
          <p:cNvPr id="867" name="Picture 8" descr=""/>
          <p:cNvPicPr/>
          <p:nvPr/>
        </p:nvPicPr>
        <p:blipFill>
          <a:blip r:embed="rId4"/>
          <a:stretch/>
        </p:blipFill>
        <p:spPr>
          <a:xfrm>
            <a:off x="11181960" y="1216440"/>
            <a:ext cx="1009800" cy="1009800"/>
          </a:xfrm>
          <a:prstGeom prst="rect">
            <a:avLst/>
          </a:prstGeom>
          <a:ln>
            <a:noFill/>
          </a:ln>
        </p:spPr>
      </p:pic>
      <p:pic>
        <p:nvPicPr>
          <p:cNvPr id="868" name="Picture 9" descr=""/>
          <p:cNvPicPr/>
          <p:nvPr/>
        </p:nvPicPr>
        <p:blipFill>
          <a:blip r:embed="rId5"/>
          <a:stretch/>
        </p:blipFill>
        <p:spPr>
          <a:xfrm>
            <a:off x="8276760" y="768600"/>
            <a:ext cx="921240" cy="1105920"/>
          </a:xfrm>
          <a:prstGeom prst="rect">
            <a:avLst/>
          </a:prstGeom>
          <a:ln>
            <a:noFill/>
          </a:ln>
        </p:spPr>
      </p:pic>
      <p:pic>
        <p:nvPicPr>
          <p:cNvPr id="869" name="Picture 10" descr=""/>
          <p:cNvPicPr/>
          <p:nvPr/>
        </p:nvPicPr>
        <p:blipFill>
          <a:blip r:embed="rId6"/>
          <a:stretch/>
        </p:blipFill>
        <p:spPr>
          <a:xfrm>
            <a:off x="6729480" y="2226600"/>
            <a:ext cx="826920" cy="1104120"/>
          </a:xfrm>
          <a:prstGeom prst="rect">
            <a:avLst/>
          </a:prstGeom>
          <a:ln>
            <a:noFill/>
          </a:ln>
        </p:spPr>
      </p:pic>
      <p:pic>
        <p:nvPicPr>
          <p:cNvPr id="870" name="Picture 11" descr=""/>
          <p:cNvPicPr/>
          <p:nvPr/>
        </p:nvPicPr>
        <p:blipFill>
          <a:blip r:embed="rId7"/>
          <a:stretch/>
        </p:blipFill>
        <p:spPr>
          <a:xfrm>
            <a:off x="9339120" y="2048400"/>
            <a:ext cx="648720" cy="379080"/>
          </a:xfrm>
          <a:prstGeom prst="rect">
            <a:avLst/>
          </a:prstGeom>
          <a:ln>
            <a:noFill/>
          </a:ln>
        </p:spPr>
      </p:pic>
      <p:pic>
        <p:nvPicPr>
          <p:cNvPr id="871" name="Picture 11" descr=""/>
          <p:cNvPicPr/>
          <p:nvPr/>
        </p:nvPicPr>
        <p:blipFill>
          <a:blip r:embed="rId8"/>
          <a:stretch/>
        </p:blipFill>
        <p:spPr>
          <a:xfrm>
            <a:off x="10806120" y="2935800"/>
            <a:ext cx="648720" cy="379080"/>
          </a:xfrm>
          <a:prstGeom prst="rect">
            <a:avLst/>
          </a:prstGeom>
          <a:ln>
            <a:noFill/>
          </a:ln>
        </p:spPr>
      </p:pic>
      <p:pic>
        <p:nvPicPr>
          <p:cNvPr id="872" name="Picture 11" descr=""/>
          <p:cNvPicPr/>
          <p:nvPr/>
        </p:nvPicPr>
        <p:blipFill>
          <a:blip r:embed="rId9"/>
          <a:stretch/>
        </p:blipFill>
        <p:spPr>
          <a:xfrm>
            <a:off x="10806120" y="4606920"/>
            <a:ext cx="648720" cy="379080"/>
          </a:xfrm>
          <a:prstGeom prst="rect">
            <a:avLst/>
          </a:prstGeom>
          <a:ln>
            <a:noFill/>
          </a:ln>
        </p:spPr>
      </p:pic>
      <p:pic>
        <p:nvPicPr>
          <p:cNvPr id="873" name="Picture 11" descr=""/>
          <p:cNvPicPr/>
          <p:nvPr/>
        </p:nvPicPr>
        <p:blipFill>
          <a:blip r:embed="rId10"/>
          <a:stretch/>
        </p:blipFill>
        <p:spPr>
          <a:xfrm>
            <a:off x="9339120" y="5514840"/>
            <a:ext cx="648720" cy="379080"/>
          </a:xfrm>
          <a:prstGeom prst="rect">
            <a:avLst/>
          </a:prstGeom>
          <a:ln>
            <a:noFill/>
          </a:ln>
        </p:spPr>
      </p:pic>
      <p:pic>
        <p:nvPicPr>
          <p:cNvPr id="874" name="Picture 15" descr=""/>
          <p:cNvPicPr/>
          <p:nvPr/>
        </p:nvPicPr>
        <p:blipFill>
          <a:blip r:embed="rId11"/>
          <a:stretch/>
        </p:blipFill>
        <p:spPr>
          <a:xfrm>
            <a:off x="7534800" y="4668480"/>
            <a:ext cx="648720" cy="379080"/>
          </a:xfrm>
          <a:prstGeom prst="rect">
            <a:avLst/>
          </a:prstGeom>
          <a:ln>
            <a:noFill/>
          </a:ln>
        </p:spPr>
      </p:pic>
      <p:pic>
        <p:nvPicPr>
          <p:cNvPr id="875" name="Picture 16" descr=""/>
          <p:cNvPicPr/>
          <p:nvPr/>
        </p:nvPicPr>
        <p:blipFill>
          <a:blip r:embed="rId12"/>
          <a:stretch/>
        </p:blipFill>
        <p:spPr>
          <a:xfrm>
            <a:off x="7595640" y="2867040"/>
            <a:ext cx="1102680" cy="429840"/>
          </a:xfrm>
          <a:prstGeom prst="rect">
            <a:avLst/>
          </a:prstGeom>
          <a:ln>
            <a:noFill/>
          </a:ln>
        </p:spPr>
      </p:pic>
      <p:pic>
        <p:nvPicPr>
          <p:cNvPr id="876" name="Picture 17" descr=""/>
          <p:cNvPicPr/>
          <p:nvPr/>
        </p:nvPicPr>
        <p:blipFill>
          <a:blip r:embed="rId13"/>
          <a:stretch/>
        </p:blipFill>
        <p:spPr>
          <a:xfrm>
            <a:off x="8030520" y="4618080"/>
            <a:ext cx="1102680" cy="429840"/>
          </a:xfrm>
          <a:prstGeom prst="rect">
            <a:avLst/>
          </a:prstGeom>
          <a:ln>
            <a:noFill/>
          </a:ln>
        </p:spPr>
      </p:pic>
      <p:sp>
        <p:nvSpPr>
          <p:cNvPr id="877" name="CustomShape 11"/>
          <p:cNvSpPr/>
          <p:nvPr/>
        </p:nvSpPr>
        <p:spPr>
          <a:xfrm>
            <a:off x="5706720" y="6474960"/>
            <a:ext cx="1014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DPPH.CH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DPPH – Work Packages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9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0354236-7C2B-4E30-B433-A12E4C6B26F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880" name="CustomShape 3"/>
          <p:cNvSpPr/>
          <p:nvPr/>
        </p:nvSpPr>
        <p:spPr>
          <a:xfrm>
            <a:off x="7719120" y="1932840"/>
            <a:ext cx="205272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WP9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Ethics &amp; User Perspectives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1" name="CustomShape 4"/>
          <p:cNvSpPr/>
          <p:nvPr/>
        </p:nvSpPr>
        <p:spPr>
          <a:xfrm>
            <a:off x="4897080" y="5604480"/>
            <a:ext cx="2052720" cy="1062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WP8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Deployment &amp; Validation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2" name="CustomShape 5"/>
          <p:cNvSpPr/>
          <p:nvPr/>
        </p:nvSpPr>
        <p:spPr>
          <a:xfrm>
            <a:off x="9163800" y="3700440"/>
            <a:ext cx="205380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WP7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Patient Monitoring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3" name="CustomShape 6"/>
          <p:cNvSpPr/>
          <p:nvPr/>
        </p:nvSpPr>
        <p:spPr>
          <a:xfrm>
            <a:off x="7030440" y="3700440"/>
            <a:ext cx="205380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WP6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Big Data and KM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4" name="CustomShape 7"/>
          <p:cNvSpPr/>
          <p:nvPr/>
        </p:nvSpPr>
        <p:spPr>
          <a:xfrm>
            <a:off x="4897080" y="3700440"/>
            <a:ext cx="205380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WP5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Trust &amp; Accountability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5" name="CustomShape 8"/>
          <p:cNvSpPr/>
          <p:nvPr/>
        </p:nvSpPr>
        <p:spPr>
          <a:xfrm>
            <a:off x="2763720" y="3700440"/>
            <a:ext cx="205380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WP4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Inference Protection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6" name="CustomShape 9"/>
          <p:cNvSpPr/>
          <p:nvPr/>
        </p:nvSpPr>
        <p:spPr>
          <a:xfrm>
            <a:off x="630000" y="3700440"/>
            <a:ext cx="2053800" cy="10641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WP3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Privacy Technology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7" name="CustomShape 10"/>
          <p:cNvSpPr/>
          <p:nvPr/>
        </p:nvSpPr>
        <p:spPr>
          <a:xfrm>
            <a:off x="2111040" y="2103120"/>
            <a:ext cx="2067840" cy="10573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WP2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Early Deployment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8" name="CustomShape 11"/>
          <p:cNvSpPr/>
          <p:nvPr/>
        </p:nvSpPr>
        <p:spPr>
          <a:xfrm>
            <a:off x="4897080" y="1493640"/>
            <a:ext cx="2052720" cy="104508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WP1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</a:rPr>
              <a:t>Requirements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9" name="CustomShape 12"/>
          <p:cNvSpPr/>
          <p:nvPr/>
        </p:nvSpPr>
        <p:spPr>
          <a:xfrm rot="9209400">
            <a:off x="4424760" y="20973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0" name="CustomShape 13"/>
          <p:cNvSpPr/>
          <p:nvPr/>
        </p:nvSpPr>
        <p:spPr>
          <a:xfrm rot="546600">
            <a:off x="7293960" y="208728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1" name="CustomShape 14"/>
          <p:cNvSpPr/>
          <p:nvPr/>
        </p:nvSpPr>
        <p:spPr>
          <a:xfrm rot="5400000">
            <a:off x="1529280" y="347868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2" name="CustomShape 15"/>
          <p:cNvSpPr/>
          <p:nvPr/>
        </p:nvSpPr>
        <p:spPr>
          <a:xfrm rot="5400000">
            <a:off x="3664080" y="34779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3" name="CustomShape 16"/>
          <p:cNvSpPr/>
          <p:nvPr/>
        </p:nvSpPr>
        <p:spPr>
          <a:xfrm rot="5400000">
            <a:off x="5797440" y="34779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4" name="CustomShape 17"/>
          <p:cNvSpPr/>
          <p:nvPr/>
        </p:nvSpPr>
        <p:spPr>
          <a:xfrm rot="5400000">
            <a:off x="7931160" y="34779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5" name="CustomShape 18"/>
          <p:cNvSpPr/>
          <p:nvPr/>
        </p:nvSpPr>
        <p:spPr>
          <a:xfrm rot="5400000">
            <a:off x="10064520" y="34779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6" name="CustomShape 19"/>
          <p:cNvSpPr/>
          <p:nvPr/>
        </p:nvSpPr>
        <p:spPr>
          <a:xfrm rot="5400000">
            <a:off x="5797080" y="5382360"/>
            <a:ext cx="253080" cy="1893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59" dur="indefinite" restart="never" nodeType="tmRoot">
          <p:childTnLst>
            <p:seq>
              <p:cTn id="560" dur="indefinite" nodeType="mainSeq">
                <p:childTnLst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CustomShape 1"/>
          <p:cNvSpPr/>
          <p:nvPr/>
        </p:nvSpPr>
        <p:spPr>
          <a:xfrm>
            <a:off x="232200" y="1224720"/>
            <a:ext cx="11575080" cy="490176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8" name="TextShape 2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DDPH: Key Enablers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9" name="Picture 5" descr=""/>
          <p:cNvPicPr/>
          <p:nvPr/>
        </p:nvPicPr>
        <p:blipFill>
          <a:blip r:embed="rId1"/>
          <a:stretch/>
        </p:blipFill>
        <p:spPr>
          <a:xfrm>
            <a:off x="1093320" y="2456640"/>
            <a:ext cx="1853640" cy="637920"/>
          </a:xfrm>
          <a:prstGeom prst="rect">
            <a:avLst/>
          </a:prstGeom>
          <a:ln w="12600">
            <a:noFill/>
          </a:ln>
        </p:spPr>
      </p:pic>
      <p:pic>
        <p:nvPicPr>
          <p:cNvPr id="900" name="Picture 9" descr=""/>
          <p:cNvPicPr/>
          <p:nvPr/>
        </p:nvPicPr>
        <p:blipFill>
          <a:blip r:embed="rId2"/>
          <a:stretch/>
        </p:blipFill>
        <p:spPr>
          <a:xfrm>
            <a:off x="1270440" y="2098440"/>
            <a:ext cx="1499400" cy="399240"/>
          </a:xfrm>
          <a:prstGeom prst="rect">
            <a:avLst/>
          </a:prstGeom>
          <a:ln>
            <a:noFill/>
          </a:ln>
        </p:spPr>
      </p:pic>
      <p:pic>
        <p:nvPicPr>
          <p:cNvPr id="901" name="Picture 10" descr=""/>
          <p:cNvPicPr/>
          <p:nvPr/>
        </p:nvPicPr>
        <p:blipFill>
          <a:blip r:embed="rId3"/>
          <a:stretch/>
        </p:blipFill>
        <p:spPr>
          <a:xfrm>
            <a:off x="993600" y="3146760"/>
            <a:ext cx="2052360" cy="985320"/>
          </a:xfrm>
          <a:prstGeom prst="rect">
            <a:avLst/>
          </a:prstGeom>
          <a:ln>
            <a:noFill/>
          </a:ln>
        </p:spPr>
      </p:pic>
      <p:sp>
        <p:nvSpPr>
          <p:cNvPr id="902" name="CustomShape 3"/>
          <p:cNvSpPr/>
          <p:nvPr/>
        </p:nvSpPr>
        <p:spPr>
          <a:xfrm>
            <a:off x="1353960" y="824400"/>
            <a:ext cx="9815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 integration of the shown tools and frameworks provides </a:t>
            </a: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crucial benefits for medical research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03" name="CustomShape 4"/>
          <p:cNvSpPr/>
          <p:nvPr/>
        </p:nvSpPr>
        <p:spPr>
          <a:xfrm>
            <a:off x="2648880" y="1272600"/>
            <a:ext cx="9061200" cy="502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Scalable distributed scientific computing infrastructure (SDSC)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Scalability and Reproducibility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Ease querying and aggregating distributed medical data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Accessibility and Usability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Secure and privacy-conscious data sharing and processing for medical data (LCA1)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Privacy and Accountability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Robust support for secure operations on distributed data (DEDIS)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Security and Access Control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Framework for inference risks and countermeasures, and ethical analysis of distributed platforms for medical data sharing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4472c4"/>
                </a:solidFill>
                <a:latin typeface="Calibri"/>
              </a:rPr>
              <a:t>Legal and Ethical compliance</a:t>
            </a:r>
            <a:endParaRPr b="0" lang="en-US" sz="1800" spc="-1" strike="noStrike">
              <a:latin typeface="Arial"/>
            </a:endParaRPr>
          </a:p>
          <a:p>
            <a:pPr marL="9144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904" name="Picture 13" descr=""/>
          <p:cNvPicPr/>
          <p:nvPr/>
        </p:nvPicPr>
        <p:blipFill>
          <a:blip r:embed="rId4"/>
          <a:stretch/>
        </p:blipFill>
        <p:spPr>
          <a:xfrm>
            <a:off x="1242360" y="4210560"/>
            <a:ext cx="1554840" cy="752760"/>
          </a:xfrm>
          <a:prstGeom prst="rect">
            <a:avLst/>
          </a:prstGeom>
          <a:ln>
            <a:noFill/>
          </a:ln>
        </p:spPr>
      </p:pic>
      <p:pic>
        <p:nvPicPr>
          <p:cNvPr id="905" name="Picture 2" descr=""/>
          <p:cNvPicPr/>
          <p:nvPr/>
        </p:nvPicPr>
        <p:blipFill>
          <a:blip r:embed="rId5"/>
          <a:stretch/>
        </p:blipFill>
        <p:spPr>
          <a:xfrm>
            <a:off x="1561320" y="5148360"/>
            <a:ext cx="916920" cy="912960"/>
          </a:xfrm>
          <a:prstGeom prst="rect">
            <a:avLst/>
          </a:prstGeom>
          <a:ln>
            <a:noFill/>
          </a:ln>
        </p:spPr>
      </p:pic>
      <p:pic>
        <p:nvPicPr>
          <p:cNvPr id="906" name="Picture 12" descr=""/>
          <p:cNvPicPr/>
          <p:nvPr/>
        </p:nvPicPr>
        <p:blipFill>
          <a:blip r:embed="rId6"/>
          <a:stretch/>
        </p:blipFill>
        <p:spPr>
          <a:xfrm>
            <a:off x="1006920" y="1396800"/>
            <a:ext cx="520560" cy="393840"/>
          </a:xfrm>
          <a:prstGeom prst="rect">
            <a:avLst/>
          </a:prstGeom>
          <a:ln>
            <a:noFill/>
          </a:ln>
        </p:spPr>
      </p:pic>
      <p:sp>
        <p:nvSpPr>
          <p:cNvPr id="907" name="CustomShape 5"/>
          <p:cNvSpPr/>
          <p:nvPr/>
        </p:nvSpPr>
        <p:spPr>
          <a:xfrm>
            <a:off x="1449720" y="1342800"/>
            <a:ext cx="149724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333f4f"/>
                </a:solidFill>
                <a:latin typeface="Al Bayan Plain"/>
                <a:ea typeface="Al Bayan Plain"/>
              </a:rPr>
              <a:t>Renga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908" name="TextShape 6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AE4228F-AD51-4059-B8FB-AE2C121D1E0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09" name="CustomShape 7"/>
          <p:cNvSpPr/>
          <p:nvPr/>
        </p:nvSpPr>
        <p:spPr>
          <a:xfrm>
            <a:off x="1636200" y="6127200"/>
            <a:ext cx="8656560" cy="85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8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Important note: i2b2, SHRINE and TranSMART are just examples of tools. The DPPH project is </a:t>
            </a:r>
            <a:r>
              <a:rPr b="1" i="1" lang="en-US" sz="2800" spc="-1" strike="noStrike">
                <a:solidFill>
                  <a:srgbClr val="000000"/>
                </a:solidFill>
                <a:latin typeface="Calibri"/>
              </a:rPr>
              <a:t>tool-agnostic</a:t>
            </a:r>
            <a:endParaRPr b="0" lang="en-US" sz="2800" spc="-1" strike="noStrike"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DPPH: Architecture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1" name="TextShape 2"/>
          <p:cNvSpPr txBox="1"/>
          <p:nvPr/>
        </p:nvSpPr>
        <p:spPr>
          <a:xfrm>
            <a:off x="838080" y="1447920"/>
            <a:ext cx="10205640" cy="1896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Platform enabling privacy-conscious data sharing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Modular architecture based on reliable big data technologies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End-to-end protection of shared data: in transit, at rest, and even during processing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Transparent and usable access through the adaptation of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common widespread tools (i2b2/SHRINE)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2" name="Picture 11" descr=""/>
          <p:cNvPicPr/>
          <p:nvPr/>
        </p:nvPicPr>
        <p:blipFill>
          <a:blip r:embed="rId1"/>
          <a:stretch/>
        </p:blipFill>
        <p:spPr>
          <a:xfrm>
            <a:off x="1196280" y="3249360"/>
            <a:ext cx="6274080" cy="3179160"/>
          </a:xfrm>
          <a:prstGeom prst="rect">
            <a:avLst/>
          </a:prstGeom>
          <a:ln>
            <a:noFill/>
          </a:ln>
        </p:spPr>
      </p:pic>
      <p:sp>
        <p:nvSpPr>
          <p:cNvPr id="913" name="Line 3"/>
          <p:cNvSpPr/>
          <p:nvPr/>
        </p:nvSpPr>
        <p:spPr>
          <a:xfrm flipV="1">
            <a:off x="4937760" y="2683800"/>
            <a:ext cx="3853440" cy="251676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4" name="Line 4"/>
          <p:cNvSpPr/>
          <p:nvPr/>
        </p:nvSpPr>
        <p:spPr>
          <a:xfrm flipV="1">
            <a:off x="5985360" y="2683800"/>
            <a:ext cx="5226480" cy="255348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5" name="Line 5"/>
          <p:cNvSpPr/>
          <p:nvPr/>
        </p:nvSpPr>
        <p:spPr>
          <a:xfrm>
            <a:off x="4937760" y="5936400"/>
            <a:ext cx="4140720" cy="58176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6" name="Line 6"/>
          <p:cNvSpPr/>
          <p:nvPr/>
        </p:nvSpPr>
        <p:spPr>
          <a:xfrm>
            <a:off x="5985360" y="5936400"/>
            <a:ext cx="5188320" cy="4921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7" name="Picture 4" descr=""/>
          <p:cNvPicPr/>
          <p:nvPr/>
        </p:nvPicPr>
        <p:blipFill>
          <a:blip r:embed="rId2"/>
          <a:stretch/>
        </p:blipFill>
        <p:spPr>
          <a:xfrm>
            <a:off x="8641080" y="2556000"/>
            <a:ext cx="2712240" cy="3962160"/>
          </a:xfrm>
          <a:prstGeom prst="rect">
            <a:avLst/>
          </a:prstGeom>
          <a:ln>
            <a:noFill/>
          </a:ln>
        </p:spPr>
      </p:pic>
      <p:sp>
        <p:nvSpPr>
          <p:cNvPr id="918" name="CustomShape 7"/>
          <p:cNvSpPr/>
          <p:nvPr/>
        </p:nvSpPr>
        <p:spPr>
          <a:xfrm>
            <a:off x="1210320" y="6482880"/>
            <a:ext cx="226296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ETL: Extract, Transform, Load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19" name="TextShape 8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DD734C2-A2CF-4B95-8F5B-3AD1117B9241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CustomShape 1"/>
          <p:cNvSpPr/>
          <p:nvPr/>
        </p:nvSpPr>
        <p:spPr>
          <a:xfrm flipH="1">
            <a:off x="6017400" y="1401840"/>
            <a:ext cx="1585440" cy="25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1" name="CustomShape 2"/>
          <p:cNvSpPr/>
          <p:nvPr/>
        </p:nvSpPr>
        <p:spPr>
          <a:xfrm flipH="1">
            <a:off x="3881520" y="1681200"/>
            <a:ext cx="3769560" cy="266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2" name="CustomShape 3"/>
          <p:cNvSpPr/>
          <p:nvPr/>
        </p:nvSpPr>
        <p:spPr>
          <a:xfrm flipH="1">
            <a:off x="2832480" y="1653480"/>
            <a:ext cx="4888080" cy="347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3" name="CustomShape 4"/>
          <p:cNvSpPr/>
          <p:nvPr/>
        </p:nvSpPr>
        <p:spPr>
          <a:xfrm flipH="1">
            <a:off x="5427360" y="1647720"/>
            <a:ext cx="2309760" cy="2024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4" name="CustomShape 5"/>
          <p:cNvSpPr/>
          <p:nvPr/>
        </p:nvSpPr>
        <p:spPr>
          <a:xfrm flipH="1">
            <a:off x="7162560" y="1711080"/>
            <a:ext cx="842400" cy="100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5" name="CustomShape 6"/>
          <p:cNvSpPr/>
          <p:nvPr/>
        </p:nvSpPr>
        <p:spPr>
          <a:xfrm flipH="1">
            <a:off x="7738200" y="1711080"/>
            <a:ext cx="266040" cy="370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6" name="CustomShape 7"/>
          <p:cNvSpPr/>
          <p:nvPr/>
        </p:nvSpPr>
        <p:spPr>
          <a:xfrm>
            <a:off x="8004960" y="1711080"/>
            <a:ext cx="634680" cy="70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custDash>
              <a:ds d="100000" sp="100000"/>
            </a:custDash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7" name="TextShape 8"/>
          <p:cNvSpPr txBox="1"/>
          <p:nvPr/>
        </p:nvSpPr>
        <p:spPr>
          <a:xfrm>
            <a:off x="83808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Envisioned Nation-Wide Deployment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8" name="Picture 3" descr=""/>
          <p:cNvPicPr/>
          <p:nvPr/>
        </p:nvPicPr>
        <p:blipFill>
          <a:blip r:embed="rId1"/>
          <a:stretch/>
        </p:blipFill>
        <p:spPr>
          <a:xfrm>
            <a:off x="1740960" y="1401840"/>
            <a:ext cx="8717760" cy="5144760"/>
          </a:xfrm>
          <a:prstGeom prst="rect">
            <a:avLst/>
          </a:prstGeom>
          <a:ln>
            <a:noFill/>
          </a:ln>
        </p:spPr>
      </p:pic>
      <p:pic>
        <p:nvPicPr>
          <p:cNvPr id="929" name="Picture 4" descr=""/>
          <p:cNvPicPr/>
          <p:nvPr/>
        </p:nvPicPr>
        <p:blipFill>
          <a:blip r:embed="rId2"/>
          <a:stretch/>
        </p:blipFill>
        <p:spPr>
          <a:xfrm>
            <a:off x="2199600" y="5249520"/>
            <a:ext cx="493920" cy="493920"/>
          </a:xfrm>
          <a:prstGeom prst="rect">
            <a:avLst/>
          </a:prstGeom>
          <a:ln>
            <a:noFill/>
          </a:ln>
        </p:spPr>
      </p:pic>
      <p:sp>
        <p:nvSpPr>
          <p:cNvPr id="930" name="CustomShape 9"/>
          <p:cNvSpPr/>
          <p:nvPr/>
        </p:nvSpPr>
        <p:spPr>
          <a:xfrm>
            <a:off x="1503720" y="574416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31" name="Picture 9" descr=""/>
          <p:cNvPicPr/>
          <p:nvPr/>
        </p:nvPicPr>
        <p:blipFill>
          <a:blip r:embed="rId3"/>
          <a:stretch/>
        </p:blipFill>
        <p:spPr>
          <a:xfrm>
            <a:off x="1625760" y="574416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32" name="Picture 12" descr=""/>
          <p:cNvPicPr/>
          <p:nvPr/>
        </p:nvPicPr>
        <p:blipFill>
          <a:blip r:embed="rId4"/>
          <a:stretch/>
        </p:blipFill>
        <p:spPr>
          <a:xfrm>
            <a:off x="2540880" y="619488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33" name="CustomShape 10"/>
          <p:cNvSpPr/>
          <p:nvPr/>
        </p:nvSpPr>
        <p:spPr>
          <a:xfrm>
            <a:off x="2651760" y="641916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4" name="CustomShape 11"/>
          <p:cNvSpPr/>
          <p:nvPr/>
        </p:nvSpPr>
        <p:spPr>
          <a:xfrm>
            <a:off x="2668680" y="643212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35" name="Picture 15" descr=""/>
          <p:cNvPicPr/>
          <p:nvPr/>
        </p:nvPicPr>
        <p:blipFill>
          <a:blip r:embed="rId5"/>
          <a:srcRect l="30836" t="38026" r="38022" b="24293"/>
          <a:stretch/>
        </p:blipFill>
        <p:spPr>
          <a:xfrm>
            <a:off x="2707560" y="650880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36" name="Picture 11" descr=""/>
          <p:cNvPicPr/>
          <p:nvPr/>
        </p:nvPicPr>
        <p:blipFill>
          <a:blip r:embed="rId6"/>
          <a:stretch/>
        </p:blipFill>
        <p:spPr>
          <a:xfrm>
            <a:off x="1604520" y="645516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37" name="Picture 7" descr=""/>
          <p:cNvPicPr/>
          <p:nvPr/>
        </p:nvPicPr>
        <p:blipFill>
          <a:blip r:embed="rId7"/>
          <a:stretch/>
        </p:blipFill>
        <p:spPr>
          <a:xfrm>
            <a:off x="1607760" y="6044760"/>
            <a:ext cx="828720" cy="397800"/>
          </a:xfrm>
          <a:prstGeom prst="rect">
            <a:avLst/>
          </a:prstGeom>
          <a:ln>
            <a:noFill/>
          </a:ln>
        </p:spPr>
      </p:pic>
      <p:pic>
        <p:nvPicPr>
          <p:cNvPr id="938" name="Picture 88" descr=""/>
          <p:cNvPicPr/>
          <p:nvPr/>
        </p:nvPicPr>
        <p:blipFill>
          <a:blip r:embed="rId8"/>
          <a:stretch/>
        </p:blipFill>
        <p:spPr>
          <a:xfrm>
            <a:off x="3132720" y="4309200"/>
            <a:ext cx="493920" cy="493920"/>
          </a:xfrm>
          <a:prstGeom prst="rect">
            <a:avLst/>
          </a:prstGeom>
          <a:ln>
            <a:noFill/>
          </a:ln>
        </p:spPr>
      </p:pic>
      <p:sp>
        <p:nvSpPr>
          <p:cNvPr id="939" name="CustomShape 12"/>
          <p:cNvSpPr/>
          <p:nvPr/>
        </p:nvSpPr>
        <p:spPr>
          <a:xfrm>
            <a:off x="1355400" y="351648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0" name="Picture 93" descr=""/>
          <p:cNvPicPr/>
          <p:nvPr/>
        </p:nvPicPr>
        <p:blipFill>
          <a:blip r:embed="rId9"/>
          <a:stretch/>
        </p:blipFill>
        <p:spPr>
          <a:xfrm>
            <a:off x="1477440" y="351648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41" name="Picture 96" descr=""/>
          <p:cNvPicPr/>
          <p:nvPr/>
        </p:nvPicPr>
        <p:blipFill>
          <a:blip r:embed="rId10"/>
          <a:stretch/>
        </p:blipFill>
        <p:spPr>
          <a:xfrm>
            <a:off x="2392560" y="396756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42" name="CustomShape 13"/>
          <p:cNvSpPr/>
          <p:nvPr/>
        </p:nvSpPr>
        <p:spPr>
          <a:xfrm>
            <a:off x="2503440" y="419148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3" name="CustomShape 14"/>
          <p:cNvSpPr/>
          <p:nvPr/>
        </p:nvSpPr>
        <p:spPr>
          <a:xfrm>
            <a:off x="2520000" y="420444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4" name="Picture 99" descr=""/>
          <p:cNvPicPr/>
          <p:nvPr/>
        </p:nvPicPr>
        <p:blipFill>
          <a:blip r:embed="rId11"/>
          <a:srcRect l="30836" t="38026" r="38022" b="24293"/>
          <a:stretch/>
        </p:blipFill>
        <p:spPr>
          <a:xfrm>
            <a:off x="2558880" y="428112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45" name="Picture 95" descr=""/>
          <p:cNvPicPr/>
          <p:nvPr/>
        </p:nvPicPr>
        <p:blipFill>
          <a:blip r:embed="rId12"/>
          <a:stretch/>
        </p:blipFill>
        <p:spPr>
          <a:xfrm>
            <a:off x="1456200" y="422748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46" name="Picture 91" descr=""/>
          <p:cNvPicPr/>
          <p:nvPr/>
        </p:nvPicPr>
        <p:blipFill>
          <a:blip r:embed="rId13"/>
          <a:stretch/>
        </p:blipFill>
        <p:spPr>
          <a:xfrm>
            <a:off x="1459440" y="3817080"/>
            <a:ext cx="828720" cy="397800"/>
          </a:xfrm>
          <a:prstGeom prst="rect">
            <a:avLst/>
          </a:prstGeom>
          <a:ln>
            <a:noFill/>
          </a:ln>
        </p:spPr>
      </p:pic>
      <p:sp>
        <p:nvSpPr>
          <p:cNvPr id="947" name="CustomShape 15"/>
          <p:cNvSpPr/>
          <p:nvPr/>
        </p:nvSpPr>
        <p:spPr>
          <a:xfrm>
            <a:off x="3036960" y="154188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8" name="Picture 125" descr=""/>
          <p:cNvPicPr/>
          <p:nvPr/>
        </p:nvPicPr>
        <p:blipFill>
          <a:blip r:embed="rId14"/>
          <a:stretch/>
        </p:blipFill>
        <p:spPr>
          <a:xfrm>
            <a:off x="3159000" y="154188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49" name="Picture 128" descr=""/>
          <p:cNvPicPr/>
          <p:nvPr/>
        </p:nvPicPr>
        <p:blipFill>
          <a:blip r:embed="rId15"/>
          <a:stretch/>
        </p:blipFill>
        <p:spPr>
          <a:xfrm>
            <a:off x="4074120" y="199260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50" name="CustomShape 16"/>
          <p:cNvSpPr/>
          <p:nvPr/>
        </p:nvSpPr>
        <p:spPr>
          <a:xfrm>
            <a:off x="4185360" y="221688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1" name="CustomShape 17"/>
          <p:cNvSpPr/>
          <p:nvPr/>
        </p:nvSpPr>
        <p:spPr>
          <a:xfrm>
            <a:off x="4201920" y="222984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52" name="Picture 131" descr=""/>
          <p:cNvPicPr/>
          <p:nvPr/>
        </p:nvPicPr>
        <p:blipFill>
          <a:blip r:embed="rId16"/>
          <a:srcRect l="30836" t="38026" r="38022" b="24293"/>
          <a:stretch/>
        </p:blipFill>
        <p:spPr>
          <a:xfrm>
            <a:off x="4240800" y="230652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53" name="Picture 127" descr=""/>
          <p:cNvPicPr/>
          <p:nvPr/>
        </p:nvPicPr>
        <p:blipFill>
          <a:blip r:embed="rId17"/>
          <a:stretch/>
        </p:blipFill>
        <p:spPr>
          <a:xfrm>
            <a:off x="3137760" y="225288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54" name="Picture 123" descr=""/>
          <p:cNvPicPr/>
          <p:nvPr/>
        </p:nvPicPr>
        <p:blipFill>
          <a:blip r:embed="rId18"/>
          <a:stretch/>
        </p:blipFill>
        <p:spPr>
          <a:xfrm>
            <a:off x="3141000" y="1842480"/>
            <a:ext cx="828720" cy="397800"/>
          </a:xfrm>
          <a:prstGeom prst="rect">
            <a:avLst/>
          </a:prstGeom>
          <a:ln>
            <a:noFill/>
          </a:ln>
        </p:spPr>
      </p:pic>
      <p:sp>
        <p:nvSpPr>
          <p:cNvPr id="955" name="CustomShape 18"/>
          <p:cNvSpPr/>
          <p:nvPr/>
        </p:nvSpPr>
        <p:spPr>
          <a:xfrm>
            <a:off x="4524840" y="430272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56" name="Picture 136" descr=""/>
          <p:cNvPicPr/>
          <p:nvPr/>
        </p:nvPicPr>
        <p:blipFill>
          <a:blip r:embed="rId19"/>
          <a:stretch/>
        </p:blipFill>
        <p:spPr>
          <a:xfrm>
            <a:off x="4646520" y="430272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57" name="Picture 139" descr=""/>
          <p:cNvPicPr/>
          <p:nvPr/>
        </p:nvPicPr>
        <p:blipFill>
          <a:blip r:embed="rId20"/>
          <a:stretch/>
        </p:blipFill>
        <p:spPr>
          <a:xfrm>
            <a:off x="5561640" y="475344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58" name="CustomShape 19"/>
          <p:cNvSpPr/>
          <p:nvPr/>
        </p:nvSpPr>
        <p:spPr>
          <a:xfrm>
            <a:off x="5672880" y="497772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9" name="CustomShape 20"/>
          <p:cNvSpPr/>
          <p:nvPr/>
        </p:nvSpPr>
        <p:spPr>
          <a:xfrm>
            <a:off x="5689440" y="499068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0" name="Picture 142" descr=""/>
          <p:cNvPicPr/>
          <p:nvPr/>
        </p:nvPicPr>
        <p:blipFill>
          <a:blip r:embed="rId21"/>
          <a:srcRect l="30836" t="38026" r="38022" b="24293"/>
          <a:stretch/>
        </p:blipFill>
        <p:spPr>
          <a:xfrm>
            <a:off x="5728320" y="506736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61" name="Picture 138" descr=""/>
          <p:cNvPicPr/>
          <p:nvPr/>
        </p:nvPicPr>
        <p:blipFill>
          <a:blip r:embed="rId22"/>
          <a:stretch/>
        </p:blipFill>
        <p:spPr>
          <a:xfrm>
            <a:off x="4625640" y="501372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62" name="Picture 134" descr=""/>
          <p:cNvPicPr/>
          <p:nvPr/>
        </p:nvPicPr>
        <p:blipFill>
          <a:blip r:embed="rId23"/>
          <a:stretch/>
        </p:blipFill>
        <p:spPr>
          <a:xfrm>
            <a:off x="4628520" y="4603320"/>
            <a:ext cx="828720" cy="397800"/>
          </a:xfrm>
          <a:prstGeom prst="rect">
            <a:avLst/>
          </a:prstGeom>
          <a:ln>
            <a:noFill/>
          </a:ln>
        </p:spPr>
      </p:pic>
      <p:sp>
        <p:nvSpPr>
          <p:cNvPr id="963" name="CustomShape 21"/>
          <p:cNvSpPr/>
          <p:nvPr/>
        </p:nvSpPr>
        <p:spPr>
          <a:xfrm>
            <a:off x="6211080" y="328320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4" name="Picture 147" descr=""/>
          <p:cNvPicPr/>
          <p:nvPr/>
        </p:nvPicPr>
        <p:blipFill>
          <a:blip r:embed="rId24"/>
          <a:stretch/>
        </p:blipFill>
        <p:spPr>
          <a:xfrm>
            <a:off x="6333120" y="328320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65" name="Picture 150" descr=""/>
          <p:cNvPicPr/>
          <p:nvPr/>
        </p:nvPicPr>
        <p:blipFill>
          <a:blip r:embed="rId25"/>
          <a:stretch/>
        </p:blipFill>
        <p:spPr>
          <a:xfrm>
            <a:off x="7248240" y="373428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66" name="CustomShape 22"/>
          <p:cNvSpPr/>
          <p:nvPr/>
        </p:nvSpPr>
        <p:spPr>
          <a:xfrm>
            <a:off x="7359480" y="395856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7" name="CustomShape 23"/>
          <p:cNvSpPr/>
          <p:nvPr/>
        </p:nvSpPr>
        <p:spPr>
          <a:xfrm>
            <a:off x="7376040" y="397116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8" name="Picture 153" descr=""/>
          <p:cNvPicPr/>
          <p:nvPr/>
        </p:nvPicPr>
        <p:blipFill>
          <a:blip r:embed="rId26"/>
          <a:srcRect l="30836" t="38026" r="38022" b="24293"/>
          <a:stretch/>
        </p:blipFill>
        <p:spPr>
          <a:xfrm>
            <a:off x="7414920" y="404784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69" name="Picture 149" descr=""/>
          <p:cNvPicPr/>
          <p:nvPr/>
        </p:nvPicPr>
        <p:blipFill>
          <a:blip r:embed="rId27"/>
          <a:stretch/>
        </p:blipFill>
        <p:spPr>
          <a:xfrm>
            <a:off x="6312240" y="399456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70" name="Picture 145" descr=""/>
          <p:cNvPicPr/>
          <p:nvPr/>
        </p:nvPicPr>
        <p:blipFill>
          <a:blip r:embed="rId28"/>
          <a:stretch/>
        </p:blipFill>
        <p:spPr>
          <a:xfrm>
            <a:off x="6315120" y="3583800"/>
            <a:ext cx="828720" cy="397800"/>
          </a:xfrm>
          <a:prstGeom prst="rect">
            <a:avLst/>
          </a:prstGeom>
          <a:ln>
            <a:noFill/>
          </a:ln>
        </p:spPr>
      </p:pic>
      <p:sp>
        <p:nvSpPr>
          <p:cNvPr id="971" name="CustomShape 24"/>
          <p:cNvSpPr/>
          <p:nvPr/>
        </p:nvSpPr>
        <p:spPr>
          <a:xfrm>
            <a:off x="8202240" y="549684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2" name="Picture 158" descr=""/>
          <p:cNvPicPr/>
          <p:nvPr/>
        </p:nvPicPr>
        <p:blipFill>
          <a:blip r:embed="rId29"/>
          <a:stretch/>
        </p:blipFill>
        <p:spPr>
          <a:xfrm>
            <a:off x="8324280" y="549684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73" name="Picture 161" descr=""/>
          <p:cNvPicPr/>
          <p:nvPr/>
        </p:nvPicPr>
        <p:blipFill>
          <a:blip r:embed="rId30"/>
          <a:stretch/>
        </p:blipFill>
        <p:spPr>
          <a:xfrm>
            <a:off x="9239400" y="594756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74" name="CustomShape 25"/>
          <p:cNvSpPr/>
          <p:nvPr/>
        </p:nvSpPr>
        <p:spPr>
          <a:xfrm>
            <a:off x="9350280" y="617184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5" name="CustomShape 26"/>
          <p:cNvSpPr/>
          <p:nvPr/>
        </p:nvSpPr>
        <p:spPr>
          <a:xfrm>
            <a:off x="9366840" y="618480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6" name="Picture 164" descr=""/>
          <p:cNvPicPr/>
          <p:nvPr/>
        </p:nvPicPr>
        <p:blipFill>
          <a:blip r:embed="rId31"/>
          <a:srcRect l="30836" t="38026" r="38022" b="24293"/>
          <a:stretch/>
        </p:blipFill>
        <p:spPr>
          <a:xfrm>
            <a:off x="9405720" y="626148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77" name="Picture 160" descr=""/>
          <p:cNvPicPr/>
          <p:nvPr/>
        </p:nvPicPr>
        <p:blipFill>
          <a:blip r:embed="rId32"/>
          <a:stretch/>
        </p:blipFill>
        <p:spPr>
          <a:xfrm>
            <a:off x="8303040" y="620784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78" name="Picture 156" descr=""/>
          <p:cNvPicPr/>
          <p:nvPr/>
        </p:nvPicPr>
        <p:blipFill>
          <a:blip r:embed="rId33"/>
          <a:stretch/>
        </p:blipFill>
        <p:spPr>
          <a:xfrm>
            <a:off x="8306280" y="5797440"/>
            <a:ext cx="828720" cy="397800"/>
          </a:xfrm>
          <a:prstGeom prst="rect">
            <a:avLst/>
          </a:prstGeom>
          <a:ln>
            <a:noFill/>
          </a:ln>
        </p:spPr>
      </p:pic>
      <p:sp>
        <p:nvSpPr>
          <p:cNvPr id="979" name="CustomShape 27"/>
          <p:cNvSpPr/>
          <p:nvPr/>
        </p:nvSpPr>
        <p:spPr>
          <a:xfrm>
            <a:off x="8589960" y="3044520"/>
            <a:ext cx="1885680" cy="97128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0" name="Picture 169" descr=""/>
          <p:cNvPicPr/>
          <p:nvPr/>
        </p:nvPicPr>
        <p:blipFill>
          <a:blip r:embed="rId34"/>
          <a:stretch/>
        </p:blipFill>
        <p:spPr>
          <a:xfrm>
            <a:off x="8712000" y="3044520"/>
            <a:ext cx="1269720" cy="355320"/>
          </a:xfrm>
          <a:prstGeom prst="rect">
            <a:avLst/>
          </a:prstGeom>
          <a:ln>
            <a:noFill/>
          </a:ln>
        </p:spPr>
      </p:pic>
      <p:pic>
        <p:nvPicPr>
          <p:cNvPr id="981" name="Picture 172" descr=""/>
          <p:cNvPicPr/>
          <p:nvPr/>
        </p:nvPicPr>
        <p:blipFill>
          <a:blip r:embed="rId35"/>
          <a:stretch/>
        </p:blipFill>
        <p:spPr>
          <a:xfrm>
            <a:off x="9627120" y="3495240"/>
            <a:ext cx="815040" cy="300240"/>
          </a:xfrm>
          <a:prstGeom prst="rect">
            <a:avLst/>
          </a:prstGeom>
          <a:ln w="12600">
            <a:noFill/>
          </a:ln>
        </p:spPr>
      </p:pic>
      <p:sp>
        <p:nvSpPr>
          <p:cNvPr id="982" name="CustomShape 28"/>
          <p:cNvSpPr/>
          <p:nvPr/>
        </p:nvSpPr>
        <p:spPr>
          <a:xfrm>
            <a:off x="9738000" y="3719520"/>
            <a:ext cx="153720" cy="1522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 w="324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3" name="CustomShape 29"/>
          <p:cNvSpPr/>
          <p:nvPr/>
        </p:nvSpPr>
        <p:spPr>
          <a:xfrm>
            <a:off x="9754560" y="3732480"/>
            <a:ext cx="120240" cy="12636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 w="3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84" name="Picture 175" descr=""/>
          <p:cNvPicPr/>
          <p:nvPr/>
        </p:nvPicPr>
        <p:blipFill>
          <a:blip r:embed="rId36"/>
          <a:srcRect l="30836" t="38026" r="38022" b="24293"/>
          <a:stretch/>
        </p:blipFill>
        <p:spPr>
          <a:xfrm>
            <a:off x="9793440" y="3809160"/>
            <a:ext cx="124560" cy="182160"/>
          </a:xfrm>
          <a:prstGeom prst="rect">
            <a:avLst/>
          </a:prstGeom>
          <a:ln>
            <a:noFill/>
          </a:ln>
        </p:spPr>
      </p:pic>
      <p:pic>
        <p:nvPicPr>
          <p:cNvPr id="985" name="Picture 171" descr=""/>
          <p:cNvPicPr/>
          <p:nvPr/>
        </p:nvPicPr>
        <p:blipFill>
          <a:blip r:embed="rId37"/>
          <a:stretch/>
        </p:blipFill>
        <p:spPr>
          <a:xfrm>
            <a:off x="8690760" y="3755520"/>
            <a:ext cx="874800" cy="232920"/>
          </a:xfrm>
          <a:prstGeom prst="rect">
            <a:avLst/>
          </a:prstGeom>
          <a:ln>
            <a:noFill/>
          </a:ln>
        </p:spPr>
      </p:pic>
      <p:pic>
        <p:nvPicPr>
          <p:cNvPr id="986" name="Picture 167" descr=""/>
          <p:cNvPicPr/>
          <p:nvPr/>
        </p:nvPicPr>
        <p:blipFill>
          <a:blip r:embed="rId38"/>
          <a:stretch/>
        </p:blipFill>
        <p:spPr>
          <a:xfrm>
            <a:off x="8693640" y="3345120"/>
            <a:ext cx="828720" cy="397800"/>
          </a:xfrm>
          <a:prstGeom prst="rect">
            <a:avLst/>
          </a:prstGeom>
          <a:ln>
            <a:noFill/>
          </a:ln>
        </p:spPr>
      </p:pic>
      <p:pic>
        <p:nvPicPr>
          <p:cNvPr id="987" name="Picture 176" descr=""/>
          <p:cNvPicPr/>
          <p:nvPr/>
        </p:nvPicPr>
        <p:blipFill>
          <a:blip r:embed="rId39"/>
          <a:stretch/>
        </p:blipFill>
        <p:spPr>
          <a:xfrm>
            <a:off x="4757040" y="375336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988" name="Picture 177" descr=""/>
          <p:cNvPicPr/>
          <p:nvPr/>
        </p:nvPicPr>
        <p:blipFill>
          <a:blip r:embed="rId40"/>
          <a:stretch/>
        </p:blipFill>
        <p:spPr>
          <a:xfrm>
            <a:off x="4848120" y="187524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989" name="Picture 178" descr=""/>
          <p:cNvPicPr/>
          <p:nvPr/>
        </p:nvPicPr>
        <p:blipFill>
          <a:blip r:embed="rId41"/>
          <a:stretch/>
        </p:blipFill>
        <p:spPr>
          <a:xfrm>
            <a:off x="6163560" y="278280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990" name="Picture 179" descr=""/>
          <p:cNvPicPr/>
          <p:nvPr/>
        </p:nvPicPr>
        <p:blipFill>
          <a:blip r:embed="rId42"/>
          <a:stretch/>
        </p:blipFill>
        <p:spPr>
          <a:xfrm>
            <a:off x="8098920" y="2558880"/>
            <a:ext cx="493920" cy="493920"/>
          </a:xfrm>
          <a:prstGeom prst="rect">
            <a:avLst/>
          </a:prstGeom>
          <a:ln>
            <a:noFill/>
          </a:ln>
        </p:spPr>
      </p:pic>
      <p:pic>
        <p:nvPicPr>
          <p:cNvPr id="991" name="Picture 180" descr=""/>
          <p:cNvPicPr/>
          <p:nvPr/>
        </p:nvPicPr>
        <p:blipFill>
          <a:blip r:embed="rId43"/>
          <a:stretch/>
        </p:blipFill>
        <p:spPr>
          <a:xfrm>
            <a:off x="7438320" y="5889600"/>
            <a:ext cx="493920" cy="493920"/>
          </a:xfrm>
          <a:prstGeom prst="rect">
            <a:avLst/>
          </a:prstGeom>
          <a:ln>
            <a:noFill/>
          </a:ln>
        </p:spPr>
      </p:pic>
      <p:sp>
        <p:nvSpPr>
          <p:cNvPr id="992" name="CustomShape 30"/>
          <p:cNvSpPr/>
          <p:nvPr/>
        </p:nvSpPr>
        <p:spPr>
          <a:xfrm>
            <a:off x="221760" y="4860000"/>
            <a:ext cx="2103120" cy="387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Q1: How many patients with BRCA1 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and breast cancer?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993" name="Picture 185" descr=""/>
          <p:cNvPicPr/>
          <p:nvPr/>
        </p:nvPicPr>
        <p:blipFill>
          <a:blip r:embed="rId44"/>
          <a:stretch/>
        </p:blipFill>
        <p:spPr>
          <a:xfrm>
            <a:off x="142560" y="5020200"/>
            <a:ext cx="504000" cy="504000"/>
          </a:xfrm>
          <a:prstGeom prst="rect">
            <a:avLst/>
          </a:prstGeom>
          <a:ln>
            <a:noFill/>
          </a:ln>
        </p:spPr>
      </p:pic>
      <p:sp>
        <p:nvSpPr>
          <p:cNvPr id="994" name="CustomShape 31"/>
          <p:cNvSpPr/>
          <p:nvPr/>
        </p:nvSpPr>
        <p:spPr>
          <a:xfrm>
            <a:off x="627480" y="2924640"/>
            <a:ext cx="2324160" cy="504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Q2: Which is the survival rate for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cancer patients undergoing a given 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</a:rPr>
              <a:t>chemotherapy?</a:t>
            </a:r>
            <a:endParaRPr b="0" lang="en-US" sz="1000" spc="-1" strike="noStrike">
              <a:latin typeface="Arial"/>
            </a:endParaRPr>
          </a:p>
        </p:txBody>
      </p:sp>
      <p:pic>
        <p:nvPicPr>
          <p:cNvPr id="995" name="Picture 182" descr=""/>
          <p:cNvPicPr/>
          <p:nvPr/>
        </p:nvPicPr>
        <p:blipFill>
          <a:blip r:embed="rId45"/>
          <a:stretch/>
        </p:blipFill>
        <p:spPr>
          <a:xfrm>
            <a:off x="550440" y="3121920"/>
            <a:ext cx="504000" cy="504000"/>
          </a:xfrm>
          <a:prstGeom prst="rect">
            <a:avLst/>
          </a:prstGeom>
          <a:ln>
            <a:noFill/>
          </a:ln>
        </p:spPr>
      </p:pic>
      <p:sp>
        <p:nvSpPr>
          <p:cNvPr id="996" name="CustomShape 32"/>
          <p:cNvSpPr/>
          <p:nvPr/>
        </p:nvSpPr>
        <p:spPr>
          <a:xfrm rot="16200000">
            <a:off x="9763920" y="4520160"/>
            <a:ext cx="3380040" cy="1171080"/>
          </a:xfrm>
          <a:custGeom>
            <a:avLst/>
            <a:gdLst/>
            <a:ahLst/>
            <a:rect l="l" t="t" r="r" b="b"/>
            <a:pathLst>
              <a:path w="4508499" h="1803399">
                <a:moveTo>
                  <a:pt x="0" y="0"/>
                </a:moveTo>
                <a:lnTo>
                  <a:pt x="3606800" y="0"/>
                </a:lnTo>
                <a:lnTo>
                  <a:pt x="4508499" y="901700"/>
                </a:lnTo>
                <a:lnTo>
                  <a:pt x="3606800" y="1803399"/>
                </a:lnTo>
                <a:lnTo>
                  <a:pt x="0" y="180339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74520" rIns="74520" tIns="488160" bIns="149400" anchor="ctr"/>
          <a:p>
            <a:pPr algn="ctr">
              <a:lnSpc>
                <a:spcPct val="90000"/>
              </a:lnSpc>
              <a:spcAft>
                <a:spcPts val="490"/>
              </a:spcAft>
            </a:pPr>
            <a:r>
              <a:rPr b="0" lang="en-US" sz="1400" spc="-1" strike="noStrike">
                <a:solidFill>
                  <a:srgbClr val="ffffff"/>
                </a:solidFill>
                <a:latin typeface="Calibri"/>
              </a:rPr>
              <a:t>Year 1: small-scale prototype, simple queries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97" name="CustomShape 33"/>
          <p:cNvSpPr/>
          <p:nvPr/>
        </p:nvSpPr>
        <p:spPr>
          <a:xfrm rot="16200000">
            <a:off x="9763920" y="1815840"/>
            <a:ext cx="3380040" cy="1171080"/>
          </a:xfrm>
          <a:custGeom>
            <a:avLst/>
            <a:gdLst/>
            <a:ahLst/>
            <a:rect l="l" t="t" r="r" b="b"/>
            <a:pathLst>
              <a:path w="4508499" h="1803399">
                <a:moveTo>
                  <a:pt x="0" y="0"/>
                </a:moveTo>
                <a:lnTo>
                  <a:pt x="3606800" y="0"/>
                </a:lnTo>
                <a:lnTo>
                  <a:pt x="4508499" y="901700"/>
                </a:lnTo>
                <a:lnTo>
                  <a:pt x="3606800" y="1803399"/>
                </a:lnTo>
                <a:lnTo>
                  <a:pt x="0" y="1803399"/>
                </a:lnTo>
                <a:lnTo>
                  <a:pt x="901700" y="9017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74520" rIns="74520" tIns="938880" bIns="1013760" anchor="ctr"/>
          <a:p>
            <a:pPr algn="ctr">
              <a:lnSpc>
                <a:spcPct val="90000"/>
              </a:lnSpc>
              <a:spcAft>
                <a:spcPts val="490"/>
              </a:spcAft>
            </a:pPr>
            <a:r>
              <a:rPr b="0" lang="en-US" sz="1400" spc="-1" strike="noStrike">
                <a:solidFill>
                  <a:srgbClr val="ffffff"/>
                </a:solidFill>
                <a:latin typeface="Calibri"/>
              </a:rPr>
              <a:t>Year 2 &amp; 3: tiered deployment, extra functionality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98" name="Picture 2" descr=""/>
          <p:cNvPicPr/>
          <p:nvPr/>
        </p:nvPicPr>
        <p:blipFill>
          <a:blip r:embed="rId46"/>
          <a:stretch/>
        </p:blipFill>
        <p:spPr>
          <a:xfrm>
            <a:off x="7187400" y="5412240"/>
            <a:ext cx="363600" cy="363600"/>
          </a:xfrm>
          <a:prstGeom prst="rect">
            <a:avLst/>
          </a:prstGeom>
          <a:ln>
            <a:noFill/>
          </a:ln>
        </p:spPr>
      </p:pic>
      <p:sp>
        <p:nvSpPr>
          <p:cNvPr id="999" name="TextShape 34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E054DE3-C795-4E6B-855F-02D94BD60FE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000" name="Picture 2" descr=""/>
          <p:cNvPicPr/>
          <p:nvPr/>
        </p:nvPicPr>
        <p:blipFill>
          <a:blip r:embed="rId47"/>
          <a:stretch/>
        </p:blipFill>
        <p:spPr>
          <a:xfrm>
            <a:off x="7603200" y="1094760"/>
            <a:ext cx="803520" cy="615600"/>
          </a:xfrm>
          <a:prstGeom prst="rect">
            <a:avLst/>
          </a:prstGeom>
          <a:ln>
            <a:noFill/>
          </a:ln>
        </p:spPr>
      </p:pic>
      <p:sp>
        <p:nvSpPr>
          <p:cNvPr id="1001" name="CustomShape 35"/>
          <p:cNvSpPr/>
          <p:nvPr/>
        </p:nvSpPr>
        <p:spPr>
          <a:xfrm>
            <a:off x="7877880" y="1060560"/>
            <a:ext cx="566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Calibri"/>
              </a:rPr>
              <a:t>DCC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05" dur="indefinite" restart="never" nodeType="tmRoot">
          <p:childTnLst>
            <p:seq>
              <p:cTn id="606" dur="indefinite" nodeType="mainSeq">
                <p:childTnLst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17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500"/>
                            </p:stCondLst>
                            <p:childTnLst>
                              <p:par>
                                <p:cTn id="619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1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000"/>
                            </p:stCondLst>
                            <p:childTnLst>
                              <p:par>
                                <p:cTn id="623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5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500"/>
                            </p:stCondLst>
                            <p:childTnLst>
                              <p:par>
                                <p:cTn id="627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29" dur="12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1620"/>
                            </p:stCondLst>
                            <p:childTnLst>
                              <p:par>
                                <p:cTn id="631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33" dur="12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740"/>
                            </p:stCondLst>
                            <p:childTnLst>
                              <p:par>
                                <p:cTn id="635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37" dur="12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860"/>
                            </p:stCondLst>
                            <p:childTnLst>
                              <p:par>
                                <p:cTn id="639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41" dur="12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980"/>
                            </p:stCondLst>
                            <p:childTnLst>
                              <p:par>
                                <p:cTn id="643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45" dur="12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100"/>
                            </p:stCondLst>
                            <p:childTnLst>
                              <p:par>
                                <p:cTn id="647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49" dur="12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220"/>
                            </p:stCondLst>
                            <p:childTnLst>
                              <p:par>
                                <p:cTn id="651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53" dur="12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340"/>
                            </p:stCondLst>
                            <p:childTnLst>
                              <p:par>
                                <p:cTn id="655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57" dur="12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460"/>
                            </p:stCondLst>
                            <p:childTnLst>
                              <p:par>
                                <p:cTn id="659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61" dur="12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580"/>
                            </p:stCondLst>
                            <p:childTnLst>
                              <p:par>
                                <p:cTn id="663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65" dur="12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700"/>
                            </p:stCondLst>
                            <p:childTnLst>
                              <p:par>
                                <p:cTn id="667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69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3200"/>
                            </p:stCondLst>
                            <p:childTnLst>
                              <p:par>
                                <p:cTn id="671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73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3700"/>
                            </p:stCondLst>
                            <p:childTnLst>
                              <p:par>
                                <p:cTn id="675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77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1981080" y="921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Medical Use of Genetics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1981080" y="1197000"/>
            <a:ext cx="7619760" cy="1655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Genetic disease risk tests help early diagnosis of serious diseases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Pharmacogenomics </a:t>
            </a:r>
            <a:r>
              <a:rPr b="0" lang="en-US" sz="28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personalized medicine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8" name="Picture 2" descr=""/>
          <p:cNvPicPr/>
          <p:nvPr/>
        </p:nvPicPr>
        <p:blipFill>
          <a:blip r:embed="rId1"/>
          <a:stretch/>
        </p:blipFill>
        <p:spPr>
          <a:xfrm>
            <a:off x="4757760" y="3029760"/>
            <a:ext cx="2635920" cy="3516840"/>
          </a:xfrm>
          <a:prstGeom prst="rect">
            <a:avLst/>
          </a:prstGeom>
          <a:ln>
            <a:noFill/>
          </a:ln>
        </p:spPr>
      </p:pic>
      <p:sp>
        <p:nvSpPr>
          <p:cNvPr id="34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DCD4B5C-5129-4561-818F-59FF9B8C58A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DPPH Preliminary Step: Workshop in January 2018,</a:t>
            </a:r>
            <a:br/>
            <a:r>
              <a:rPr b="1" lang="en-US" sz="4000" spc="-1" strike="noStrike">
                <a:solidFill>
                  <a:srgbClr val="000000"/>
                </a:solidFill>
                <a:latin typeface="Calibri Light"/>
              </a:rPr>
              <a:t>hosted by EPFL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Goal: demonstrate the tools we have already developed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Participants from hospitals: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USB (Marc Strasser):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Marko Obradovic (Project Manager/Data Engineer), Thiemo Kellner (DWH and Big Data)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CHUV (Olivier Michielin):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Sylvain Pradervand (Senior Bioinf. Scientist), Marian Caikovski (SW developer)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HUG (Christian Lovis):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Lucien Troillet (SW developer)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EOC Bellinzona (Fabrizio Barazzoni):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Luca Clivio (referente ICT)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Theoretical and practical sessions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Interactive discussions and feedback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Findings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Very positive feedback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Willingness from the attending hospital representatives to be early adopters of the tools developed in DPPH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4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DE22873-39D9-428D-8AE8-4FF8F1280E7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TextShape 1"/>
          <p:cNvSpPr txBox="1"/>
          <p:nvPr/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Events and Publications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6" name="TextShape 2"/>
          <p:cNvSpPr txBox="1"/>
          <p:nvPr/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8b8b8b"/>
                </a:solidFill>
                <a:latin typeface="Calibri"/>
              </a:rPr>
              <a:t>Genomic Privacy and Security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2ED2482-3703-4EAF-9A75-986D1A8F9B7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B6C5B6A-99B8-43C3-898F-285D0335452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009" name="Picture 3" descr=""/>
          <p:cNvPicPr/>
          <p:nvPr/>
        </p:nvPicPr>
        <p:blipFill>
          <a:blip r:embed="rId1"/>
          <a:stretch/>
        </p:blipFill>
        <p:spPr>
          <a:xfrm>
            <a:off x="7007760" y="825840"/>
            <a:ext cx="3630960" cy="4941720"/>
          </a:xfrm>
          <a:prstGeom prst="rect">
            <a:avLst/>
          </a:prstGeom>
          <a:ln>
            <a:noFill/>
          </a:ln>
        </p:spPr>
      </p:pic>
      <p:pic>
        <p:nvPicPr>
          <p:cNvPr id="1010" name="Picture 4" descr=""/>
          <p:cNvPicPr/>
          <p:nvPr/>
        </p:nvPicPr>
        <p:blipFill>
          <a:blip r:embed="rId2"/>
          <a:stretch/>
        </p:blipFill>
        <p:spPr>
          <a:xfrm>
            <a:off x="1118880" y="849600"/>
            <a:ext cx="3773880" cy="4898160"/>
          </a:xfrm>
          <a:prstGeom prst="rect">
            <a:avLst/>
          </a:prstGeom>
          <a:ln>
            <a:noFill/>
          </a:ln>
        </p:spPr>
      </p:pic>
      <p:sp>
        <p:nvSpPr>
          <p:cNvPr id="1011" name="CustomShape 2"/>
          <p:cNvSpPr/>
          <p:nvPr/>
        </p:nvSpPr>
        <p:spPr>
          <a:xfrm>
            <a:off x="883080" y="5744880"/>
            <a:ext cx="46022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Z. Huang et al: A Privacy-Preserving Solution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for Compressed Storage and Selective Retrieval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of Genomic Data, December 2016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012" name="CustomShape 3"/>
          <p:cNvSpPr/>
          <p:nvPr/>
        </p:nvSpPr>
        <p:spPr>
          <a:xfrm>
            <a:off x="6937200" y="5793480"/>
            <a:ext cx="3759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JPH, S. Katzenbeisser and B. Malin Eds.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Sept/Oct. 2017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13" name="CustomShape 4"/>
          <p:cNvSpPr/>
          <p:nvPr/>
        </p:nvSpPr>
        <p:spPr>
          <a:xfrm>
            <a:off x="1495080" y="0"/>
            <a:ext cx="9143640" cy="177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44546a"/>
                </a:solidFill>
                <a:latin typeface="Calibri Light"/>
              </a:rPr>
              <a:t>Publications in (at least) two Communities</a:t>
            </a:r>
            <a:endParaRPr b="0" lang="en-US" sz="4000" spc="-1" strike="noStrike"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extShape 1"/>
          <p:cNvSpPr txBox="1"/>
          <p:nvPr/>
        </p:nvSpPr>
        <p:spPr>
          <a:xfrm>
            <a:off x="1804680" y="-284400"/>
            <a:ext cx="85582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br/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Events on Genome Privacy and Security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5" name="TextShape 2"/>
          <p:cNvSpPr txBox="1"/>
          <p:nvPr/>
        </p:nvSpPr>
        <p:spPr>
          <a:xfrm>
            <a:off x="652320" y="1086120"/>
            <a:ext cx="7248240" cy="5852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Dagstuhl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seminars on genome privacy and security 2013, 2015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Conference on Genome and Patient Privacy (GaPP)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March 2016, Stanford School of Medicine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GenoPri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: International Workshop on Genome Privacy and Security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July 2014: Amsterdam (co-located with PETS)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May 2015: San Jose (co-located with IEEE S&amp;P)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November 12, 2016: Chicago (co-located with AMIA)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October 15, 2017: Orlando (co-located with Am. Society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for Human Genetics (ASHG) and GA4GH)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October 3, 2018, Basel (co-located with GA4GH) 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iDash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: integrating Data for Analysis, Anonymization and sHaring (already in previous years)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October 14, 2017: Orlando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Inst. For Pure and Applied Mathematics (IPAM, UCLA)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Algorithmic Challenges in Protecting Privacy for Biomed Data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10-12 January, 2018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DPPH Workshop, 17 February 2018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           </a:t>
            </a:r>
            <a:r>
              <a:rPr b="0" lang="en-US" sz="1800" spc="-1" strike="noStrike">
                <a:solidFill>
                  <a:srgbClr val="000000"/>
                </a:solidFill>
                <a:latin typeface="Wingdings"/>
              </a:rPr>
              <a:t>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Lots of material online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6" name="Picture 4" descr=""/>
          <p:cNvPicPr/>
          <p:nvPr/>
        </p:nvPicPr>
        <p:blipFill>
          <a:blip r:embed="rId1"/>
          <a:stretch/>
        </p:blipFill>
        <p:spPr>
          <a:xfrm>
            <a:off x="8966880" y="1086120"/>
            <a:ext cx="1585800" cy="1434960"/>
          </a:xfrm>
          <a:prstGeom prst="rect">
            <a:avLst/>
          </a:prstGeom>
          <a:ln>
            <a:noFill/>
          </a:ln>
        </p:spPr>
      </p:pic>
      <p:pic>
        <p:nvPicPr>
          <p:cNvPr id="1017" name="Picture 5" descr=""/>
          <p:cNvPicPr/>
          <p:nvPr/>
        </p:nvPicPr>
        <p:blipFill>
          <a:blip r:embed="rId2"/>
          <a:stretch/>
        </p:blipFill>
        <p:spPr>
          <a:xfrm>
            <a:off x="8348400" y="3836520"/>
            <a:ext cx="1411200" cy="561600"/>
          </a:xfrm>
          <a:prstGeom prst="rect">
            <a:avLst/>
          </a:prstGeom>
          <a:ln>
            <a:noFill/>
          </a:ln>
        </p:spPr>
      </p:pic>
      <p:pic>
        <p:nvPicPr>
          <p:cNvPr id="1018" name="Picture 6" descr=""/>
          <p:cNvPicPr/>
          <p:nvPr/>
        </p:nvPicPr>
        <p:blipFill>
          <a:blip r:embed="rId3"/>
          <a:stretch/>
        </p:blipFill>
        <p:spPr>
          <a:xfrm>
            <a:off x="7244280" y="2496600"/>
            <a:ext cx="1492920" cy="1105560"/>
          </a:xfrm>
          <a:prstGeom prst="rect">
            <a:avLst/>
          </a:prstGeom>
          <a:ln>
            <a:noFill/>
          </a:ln>
        </p:spPr>
      </p:pic>
      <p:sp>
        <p:nvSpPr>
          <p:cNvPr id="1019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9BA4B35-BAB6-41B0-A3F2-6758B91F25B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020" name="Picture 3" descr=""/>
          <p:cNvPicPr/>
          <p:nvPr/>
        </p:nvPicPr>
        <p:blipFill>
          <a:blip r:embed="rId4"/>
          <a:stretch/>
        </p:blipFill>
        <p:spPr>
          <a:xfrm>
            <a:off x="9267480" y="4767120"/>
            <a:ext cx="1552320" cy="660240"/>
          </a:xfrm>
          <a:prstGeom prst="rect">
            <a:avLst/>
          </a:prstGeom>
          <a:ln>
            <a:noFill/>
          </a:ln>
        </p:spPr>
      </p:pic>
      <p:pic>
        <p:nvPicPr>
          <p:cNvPr id="1021" name="Picture 7" descr=""/>
          <p:cNvPicPr/>
          <p:nvPr/>
        </p:nvPicPr>
        <p:blipFill>
          <a:blip r:embed="rId5"/>
          <a:stretch/>
        </p:blipFill>
        <p:spPr>
          <a:xfrm>
            <a:off x="7312320" y="5427720"/>
            <a:ext cx="1884600" cy="876960"/>
          </a:xfrm>
          <a:prstGeom prst="rect">
            <a:avLst/>
          </a:prstGeom>
          <a:ln>
            <a:noFill/>
          </a:ln>
        </p:spPr>
      </p:pic>
      <p:sp>
        <p:nvSpPr>
          <p:cNvPr id="1022" name="CustomShape 4"/>
          <p:cNvSpPr/>
          <p:nvPr/>
        </p:nvSpPr>
        <p:spPr>
          <a:xfrm>
            <a:off x="7252200" y="6410880"/>
            <a:ext cx="1818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DPPH18.epfl.ch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TextShape 1"/>
          <p:cNvSpPr txBox="1"/>
          <p:nvPr/>
        </p:nvSpPr>
        <p:spPr>
          <a:xfrm>
            <a:off x="2428920" y="-1184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“</a:t>
            </a: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genomeprivacy.org”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4" name="TextShape 2"/>
          <p:cNvSpPr txBox="1"/>
          <p:nvPr/>
        </p:nvSpPr>
        <p:spPr>
          <a:xfrm>
            <a:off x="1644120" y="4691520"/>
            <a:ext cx="8873280" cy="2228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Community website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Searchable list of publications on genome privacy and security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News from major media (from Science, Nature, GenomeWeb, etc.)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Research groups and companies involved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Tutorial and tools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Events (past &amp; future)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5" name="Picture 5" descr=""/>
          <p:cNvPicPr/>
          <p:nvPr/>
        </p:nvPicPr>
        <p:blipFill>
          <a:blip r:embed="rId1"/>
          <a:stretch/>
        </p:blipFill>
        <p:spPr>
          <a:xfrm>
            <a:off x="8347680" y="1787400"/>
            <a:ext cx="2142000" cy="2142000"/>
          </a:xfrm>
          <a:prstGeom prst="rect">
            <a:avLst/>
          </a:prstGeom>
          <a:ln>
            <a:noFill/>
          </a:ln>
        </p:spPr>
      </p:pic>
      <p:pic>
        <p:nvPicPr>
          <p:cNvPr id="1026" name="Picture 3" descr=""/>
          <p:cNvPicPr/>
          <p:nvPr/>
        </p:nvPicPr>
        <p:blipFill>
          <a:blip r:embed="rId2"/>
          <a:stretch/>
        </p:blipFill>
        <p:spPr>
          <a:xfrm>
            <a:off x="1792800" y="1023480"/>
            <a:ext cx="5394240" cy="3660120"/>
          </a:xfrm>
          <a:prstGeom prst="rect">
            <a:avLst/>
          </a:prstGeom>
          <a:ln>
            <a:noFill/>
          </a:ln>
        </p:spPr>
      </p:pic>
      <p:sp>
        <p:nvSpPr>
          <p:cNvPr id="102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3360213-CD05-4DDC-B201-72968AC753F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ustomShape 1"/>
          <p:cNvSpPr/>
          <p:nvPr/>
        </p:nvSpPr>
        <p:spPr>
          <a:xfrm>
            <a:off x="2260800" y="505440"/>
            <a:ext cx="8807040" cy="69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60840" bIns="60840" anchor="ctr"/>
          <a:p>
            <a:pPr>
              <a:lnSpc>
                <a:spcPct val="100000"/>
              </a:lnSpc>
              <a:spcAft>
                <a:spcPts val="1599"/>
              </a:spcAft>
            </a:pPr>
            <a:r>
              <a:rPr b="1" lang="en-US" sz="3740" spc="52" strike="noStrike">
                <a:solidFill>
                  <a:srgbClr val="000000"/>
                </a:solidFill>
                <a:latin typeface="Roboto"/>
                <a:ea typeface="Roboto"/>
              </a:rPr>
              <a:t>Center for Digital Trust (C4DT)</a:t>
            </a:r>
            <a:endParaRPr b="0" lang="en-US" sz="3740" spc="-1" strike="noStrike">
              <a:latin typeface="Arial"/>
            </a:endParaRPr>
          </a:p>
        </p:txBody>
      </p:sp>
      <p:sp>
        <p:nvSpPr>
          <p:cNvPr id="1029" name="TextShape 2"/>
          <p:cNvSpPr txBox="1"/>
          <p:nvPr/>
        </p:nvSpPr>
        <p:spPr>
          <a:xfrm>
            <a:off x="11808720" y="6553080"/>
            <a:ext cx="382680" cy="287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4D7046E-386E-4004-BF1C-B1BC7A2910AF}" type="slidenum">
              <a:rPr b="0" lang="en-US" sz="1200" spc="-1" strike="noStrike">
                <a:solidFill>
                  <a:srgbClr val="8b8b8b"/>
                </a:solidFill>
                <a:latin typeface="Roboto Condensed Regular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030" name="TextShape 3"/>
          <p:cNvSpPr txBox="1"/>
          <p:nvPr/>
        </p:nvSpPr>
        <p:spPr>
          <a:xfrm>
            <a:off x="2593080" y="6550920"/>
            <a:ext cx="9598680" cy="287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Roboto Condensed Regular"/>
              </a:rPr>
              <a:t> </a:t>
            </a:r>
            <a:endParaRPr b="0" lang="en-US" sz="1200" spc="-1" strike="noStrike">
              <a:latin typeface="Times New Roman"/>
            </a:endParaRPr>
          </a:p>
        </p:txBody>
      </p:sp>
      <p:pic>
        <p:nvPicPr>
          <p:cNvPr id="1031" name="Picture 11" descr=""/>
          <p:cNvPicPr/>
          <p:nvPr/>
        </p:nvPicPr>
        <p:blipFill>
          <a:blip r:embed="rId1"/>
          <a:stretch/>
        </p:blipFill>
        <p:spPr>
          <a:xfrm>
            <a:off x="1047960" y="622800"/>
            <a:ext cx="986760" cy="576720"/>
          </a:xfrm>
          <a:prstGeom prst="rect">
            <a:avLst/>
          </a:prstGeom>
          <a:ln>
            <a:noFill/>
          </a:ln>
        </p:spPr>
      </p:pic>
      <p:sp>
        <p:nvSpPr>
          <p:cNvPr id="1032" name="CustomShape 4"/>
          <p:cNvSpPr/>
          <p:nvPr/>
        </p:nvSpPr>
        <p:spPr>
          <a:xfrm>
            <a:off x="552240" y="1788480"/>
            <a:ext cx="9245880" cy="211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 new initiative of EPFL around data protection, blockchains and cybersecurity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Brings together companies and (EPFL) research labs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Creation announced in December 2017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Should be operational in the fall of 2018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8 organizations associated with the announcement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1033" name="Picture 11" descr=""/>
          <p:cNvPicPr/>
          <p:nvPr/>
        </p:nvPicPr>
        <p:blipFill>
          <a:blip r:embed="rId2"/>
          <a:stretch/>
        </p:blipFill>
        <p:spPr>
          <a:xfrm>
            <a:off x="4951080" y="4384080"/>
            <a:ext cx="1105560" cy="729720"/>
          </a:xfrm>
          <a:prstGeom prst="rect">
            <a:avLst/>
          </a:prstGeom>
          <a:ln>
            <a:noFill/>
          </a:ln>
        </p:spPr>
      </p:pic>
      <p:pic>
        <p:nvPicPr>
          <p:cNvPr id="1034" name="Picture 12" descr=""/>
          <p:cNvPicPr/>
          <p:nvPr/>
        </p:nvPicPr>
        <p:blipFill>
          <a:blip r:embed="rId3"/>
          <a:stretch/>
        </p:blipFill>
        <p:spPr>
          <a:xfrm>
            <a:off x="3183840" y="4096080"/>
            <a:ext cx="919080" cy="1056240"/>
          </a:xfrm>
          <a:prstGeom prst="rect">
            <a:avLst/>
          </a:prstGeom>
          <a:ln>
            <a:noFill/>
          </a:ln>
        </p:spPr>
      </p:pic>
      <p:pic>
        <p:nvPicPr>
          <p:cNvPr id="1035" name="Picture 13" descr=""/>
          <p:cNvPicPr/>
          <p:nvPr/>
        </p:nvPicPr>
        <p:blipFill>
          <a:blip r:embed="rId4"/>
          <a:stretch/>
        </p:blipFill>
        <p:spPr>
          <a:xfrm>
            <a:off x="5664600" y="5811840"/>
            <a:ext cx="1167840" cy="604080"/>
          </a:xfrm>
          <a:prstGeom prst="rect">
            <a:avLst/>
          </a:prstGeom>
          <a:ln>
            <a:noFill/>
          </a:ln>
        </p:spPr>
      </p:pic>
      <p:pic>
        <p:nvPicPr>
          <p:cNvPr id="1036" name="Picture 14" descr=""/>
          <p:cNvPicPr/>
          <p:nvPr/>
        </p:nvPicPr>
        <p:blipFill>
          <a:blip r:embed="rId5"/>
          <a:stretch/>
        </p:blipFill>
        <p:spPr>
          <a:xfrm>
            <a:off x="4143240" y="5611680"/>
            <a:ext cx="678240" cy="695520"/>
          </a:xfrm>
          <a:prstGeom prst="rect">
            <a:avLst/>
          </a:prstGeom>
          <a:ln>
            <a:noFill/>
          </a:ln>
        </p:spPr>
      </p:pic>
      <p:pic>
        <p:nvPicPr>
          <p:cNvPr id="1037" name="Picture 15" descr=""/>
          <p:cNvPicPr/>
          <p:nvPr/>
        </p:nvPicPr>
        <p:blipFill>
          <a:blip r:embed="rId6"/>
          <a:stretch/>
        </p:blipFill>
        <p:spPr>
          <a:xfrm>
            <a:off x="9163080" y="4033800"/>
            <a:ext cx="1008720" cy="857520"/>
          </a:xfrm>
          <a:prstGeom prst="rect">
            <a:avLst/>
          </a:prstGeom>
          <a:ln>
            <a:noFill/>
          </a:ln>
        </p:spPr>
      </p:pic>
      <p:pic>
        <p:nvPicPr>
          <p:cNvPr id="1038" name="Picture 16" descr=""/>
          <p:cNvPicPr/>
          <p:nvPr/>
        </p:nvPicPr>
        <p:blipFill>
          <a:blip r:embed="rId7"/>
          <a:stretch/>
        </p:blipFill>
        <p:spPr>
          <a:xfrm>
            <a:off x="1688040" y="5436000"/>
            <a:ext cx="1701360" cy="416880"/>
          </a:xfrm>
          <a:prstGeom prst="rect">
            <a:avLst/>
          </a:prstGeom>
          <a:ln>
            <a:noFill/>
          </a:ln>
        </p:spPr>
      </p:pic>
      <p:pic>
        <p:nvPicPr>
          <p:cNvPr id="1039" name="Picture 17" descr=""/>
          <p:cNvPicPr/>
          <p:nvPr/>
        </p:nvPicPr>
        <p:blipFill>
          <a:blip r:embed="rId8"/>
          <a:stretch/>
        </p:blipFill>
        <p:spPr>
          <a:xfrm>
            <a:off x="6977880" y="5247720"/>
            <a:ext cx="2511000" cy="727920"/>
          </a:xfrm>
          <a:prstGeom prst="rect">
            <a:avLst/>
          </a:prstGeom>
          <a:ln>
            <a:noFill/>
          </a:ln>
        </p:spPr>
      </p:pic>
      <p:pic>
        <p:nvPicPr>
          <p:cNvPr id="1040" name="Picture 18" descr=""/>
          <p:cNvPicPr/>
          <p:nvPr/>
        </p:nvPicPr>
        <p:blipFill>
          <a:blip r:embed="rId9"/>
          <a:stretch/>
        </p:blipFill>
        <p:spPr>
          <a:xfrm>
            <a:off x="6832440" y="4278600"/>
            <a:ext cx="1325160" cy="63180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xtShape 1"/>
          <p:cNvSpPr txBox="1"/>
          <p:nvPr/>
        </p:nvSpPr>
        <p:spPr>
          <a:xfrm>
            <a:off x="2064240" y="-97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Conclusions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2" name="TextShape 2"/>
          <p:cNvSpPr txBox="1"/>
          <p:nvPr/>
        </p:nvSpPr>
        <p:spPr>
          <a:xfrm>
            <a:off x="857520" y="1133280"/>
            <a:ext cx="10643040" cy="4895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228600" indent="-228240">
              <a:lnSpc>
                <a:spcPct val="8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Worldwide, the confidentiality of health data is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in jeopardy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Effective personalized medicine dramatically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scales up the amount of data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, involving also *omics data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IoT and ubiquity of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wearables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collecting health-related data will further increase the risk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The PHRT-funded Project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Data Protection for Personalized Health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is a response to this concern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C71A297-2361-4E4E-AFD4-40C01710127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4" descr=""/>
          <p:cNvPicPr/>
          <p:nvPr/>
        </p:nvPicPr>
        <p:blipFill>
          <a:blip r:embed="rId1"/>
          <a:stretch/>
        </p:blipFill>
        <p:spPr>
          <a:xfrm>
            <a:off x="1749960" y="1762560"/>
            <a:ext cx="8868600" cy="4143240"/>
          </a:xfrm>
          <a:prstGeom prst="rect">
            <a:avLst/>
          </a:prstGeom>
          <a:ln>
            <a:noFill/>
          </a:ln>
        </p:spPr>
      </p:pic>
      <p:sp>
        <p:nvSpPr>
          <p:cNvPr id="351" name="CustomShape 1"/>
          <p:cNvSpPr/>
          <p:nvPr/>
        </p:nvSpPr>
        <p:spPr>
          <a:xfrm>
            <a:off x="4983840" y="6581160"/>
            <a:ext cx="2020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Figure from The Economist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The Genomic Era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C028B51-FDC8-4C49-8B8D-DEC13FA466F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F8B02EC-7205-4F67-8CBA-A076ED79FDC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55" name="Picture 3" descr=""/>
          <p:cNvPicPr/>
          <p:nvPr/>
        </p:nvPicPr>
        <p:blipFill>
          <a:blip r:embed="rId1"/>
          <a:stretch/>
        </p:blipFill>
        <p:spPr>
          <a:xfrm>
            <a:off x="3319200" y="7560"/>
            <a:ext cx="535896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2" descr=""/>
          <p:cNvPicPr/>
          <p:nvPr/>
        </p:nvPicPr>
        <p:blipFill>
          <a:blip r:embed="rId1"/>
          <a:stretch/>
        </p:blipFill>
        <p:spPr>
          <a:xfrm>
            <a:off x="2630160" y="5774760"/>
            <a:ext cx="1299600" cy="961560"/>
          </a:xfrm>
          <a:prstGeom prst="rect">
            <a:avLst/>
          </a:prstGeom>
          <a:ln>
            <a:noFill/>
          </a:ln>
        </p:spPr>
      </p:pic>
      <p:pic>
        <p:nvPicPr>
          <p:cNvPr id="357" name="Picture 2" descr=""/>
          <p:cNvPicPr/>
          <p:nvPr/>
        </p:nvPicPr>
        <p:blipFill>
          <a:blip r:embed="rId2"/>
          <a:stretch/>
        </p:blipFill>
        <p:spPr>
          <a:xfrm>
            <a:off x="1638000" y="726480"/>
            <a:ext cx="1779480" cy="1822680"/>
          </a:xfrm>
          <a:prstGeom prst="rect">
            <a:avLst/>
          </a:prstGeom>
          <a:ln>
            <a:noFill/>
          </a:ln>
          <a:effectLst>
            <a:outerShdw algn="tl" blurRad="50800" dir="27000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358" name="CustomShape 1"/>
          <p:cNvSpPr/>
          <p:nvPr/>
        </p:nvSpPr>
        <p:spPr>
          <a:xfrm>
            <a:off x="1989000" y="2583360"/>
            <a:ext cx="88236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Samples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3634560" y="1469520"/>
            <a:ext cx="804960" cy="3819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4960800" y="2505240"/>
            <a:ext cx="158148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Sequencing machine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1" name="Picture 2" descr=""/>
          <p:cNvPicPr/>
          <p:nvPr/>
        </p:nvPicPr>
        <p:blipFill>
          <a:blip r:embed="rId3"/>
          <a:stretch/>
        </p:blipFill>
        <p:spPr>
          <a:xfrm>
            <a:off x="4736880" y="759600"/>
            <a:ext cx="2006640" cy="174528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362" name="CustomShape 4"/>
          <p:cNvSpPr/>
          <p:nvPr/>
        </p:nvSpPr>
        <p:spPr>
          <a:xfrm>
            <a:off x="6916680" y="1469520"/>
            <a:ext cx="906840" cy="3819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363" name="CustomShape 5"/>
          <p:cNvSpPr/>
          <p:nvPr/>
        </p:nvSpPr>
        <p:spPr>
          <a:xfrm rot="7558200">
            <a:off x="7489800" y="2778840"/>
            <a:ext cx="860760" cy="352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364" name="CustomShape 6"/>
          <p:cNvSpPr/>
          <p:nvPr/>
        </p:nvSpPr>
        <p:spPr>
          <a:xfrm rot="10800000">
            <a:off x="5954040" y="4312080"/>
            <a:ext cx="613800" cy="3819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</p:sp>
      <p:pic>
        <p:nvPicPr>
          <p:cNvPr id="365" name="Picture 2" descr=""/>
          <p:cNvPicPr/>
          <p:nvPr/>
        </p:nvPicPr>
        <p:blipFill>
          <a:blip r:embed="rId4"/>
          <a:stretch/>
        </p:blipFill>
        <p:spPr>
          <a:xfrm rot="874200">
            <a:off x="8438040" y="3328200"/>
            <a:ext cx="2144880" cy="1426320"/>
          </a:xfrm>
          <a:prstGeom prst="rect">
            <a:avLst/>
          </a:prstGeom>
          <a:ln>
            <a:noFill/>
          </a:ln>
        </p:spPr>
      </p:pic>
      <p:sp>
        <p:nvSpPr>
          <p:cNvPr id="366" name="CustomShape 7"/>
          <p:cNvSpPr/>
          <p:nvPr/>
        </p:nvSpPr>
        <p:spPr>
          <a:xfrm>
            <a:off x="8892720" y="4173840"/>
            <a:ext cx="1774800" cy="234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3 billion letter pairs, with high </a:t>
            </a:r>
            <a:r>
              <a:rPr b="1" i="1" lang="en-US" sz="1600" spc="-1" strike="noStrike">
                <a:solidFill>
                  <a:srgbClr val="000000"/>
                </a:solidFill>
                <a:latin typeface="Calibri"/>
              </a:rPr>
              <a:t>coverage</a:t>
            </a: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, to take into account:</a:t>
            </a:r>
            <a:endParaRPr b="0" lang="en-US" sz="1600" spc="-1" strike="noStrike">
              <a:latin typeface="Arial"/>
            </a:endParaRPr>
          </a:p>
          <a:p>
            <a:pPr marL="285840" indent="-285480" algn="ctr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Sequencing errors</a:t>
            </a:r>
            <a:endParaRPr b="0" lang="en-US" sz="1600" spc="-1" strike="noStrike">
              <a:latin typeface="Arial"/>
            </a:endParaRPr>
          </a:p>
          <a:p>
            <a:pPr marL="285840" indent="-285480" algn="ctr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1600" spc="-1" strike="noStrike">
                <a:solidFill>
                  <a:srgbClr val="000000"/>
                </a:solidFill>
                <a:latin typeface="Calibri"/>
              </a:rPr>
              <a:t>Possible mutations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67" name="Picture 2" descr=""/>
          <p:cNvPicPr/>
          <p:nvPr/>
        </p:nvPicPr>
        <p:blipFill>
          <a:blip r:embed="rId5"/>
          <a:stretch/>
        </p:blipFill>
        <p:spPr>
          <a:xfrm>
            <a:off x="4223880" y="5363280"/>
            <a:ext cx="3898440" cy="1373400"/>
          </a:xfrm>
          <a:prstGeom prst="rect">
            <a:avLst/>
          </a:prstGeom>
          <a:ln w="9360">
            <a:noFill/>
          </a:ln>
        </p:spPr>
      </p:pic>
      <p:sp>
        <p:nvSpPr>
          <p:cNvPr id="368" name="Line 8"/>
          <p:cNvSpPr/>
          <p:nvPr/>
        </p:nvSpPr>
        <p:spPr>
          <a:xfrm flipH="1">
            <a:off x="8256240" y="4637160"/>
            <a:ext cx="49680" cy="72144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9"/>
          <p:cNvSpPr/>
          <p:nvPr/>
        </p:nvSpPr>
        <p:spPr>
          <a:xfrm>
            <a:off x="4223880" y="5358960"/>
            <a:ext cx="4032000" cy="137772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0" name="Line 10"/>
          <p:cNvSpPr/>
          <p:nvPr/>
        </p:nvSpPr>
        <p:spPr>
          <a:xfrm flipH="1">
            <a:off x="4223520" y="4648680"/>
            <a:ext cx="2232360" cy="70992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Picture 3" descr=""/>
          <p:cNvPicPr/>
          <p:nvPr/>
        </p:nvPicPr>
        <p:blipFill>
          <a:blip r:embed="rId6"/>
          <a:stretch/>
        </p:blipFill>
        <p:spPr>
          <a:xfrm>
            <a:off x="7917480" y="640080"/>
            <a:ext cx="1896120" cy="2093400"/>
          </a:xfrm>
          <a:prstGeom prst="rect">
            <a:avLst/>
          </a:prstGeom>
          <a:ln>
            <a:noFill/>
          </a:ln>
        </p:spPr>
      </p:pic>
      <p:sp>
        <p:nvSpPr>
          <p:cNvPr id="372" name="CustomShape 11"/>
          <p:cNvSpPr/>
          <p:nvPr/>
        </p:nvSpPr>
        <p:spPr>
          <a:xfrm>
            <a:off x="8066880" y="1299600"/>
            <a:ext cx="1609920" cy="96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Raw data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1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(short reads)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FastQ files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73" name="Picture 35" descr=""/>
          <p:cNvPicPr/>
          <p:nvPr/>
        </p:nvPicPr>
        <p:blipFill>
          <a:blip r:embed="rId7"/>
          <a:stretch/>
        </p:blipFill>
        <p:spPr>
          <a:xfrm>
            <a:off x="6219360" y="3391920"/>
            <a:ext cx="2223000" cy="1592640"/>
          </a:xfrm>
          <a:prstGeom prst="rect">
            <a:avLst/>
          </a:prstGeom>
          <a:ln>
            <a:noFill/>
          </a:ln>
        </p:spPr>
      </p:pic>
      <p:sp>
        <p:nvSpPr>
          <p:cNvPr id="374" name="CustomShape 12"/>
          <p:cNvSpPr/>
          <p:nvPr/>
        </p:nvSpPr>
        <p:spPr>
          <a:xfrm>
            <a:off x="6545160" y="3840120"/>
            <a:ext cx="16426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SAM/BAM file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(aligned reads)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5" name="TextShape 13"/>
          <p:cNvSpPr txBox="1"/>
          <p:nvPr/>
        </p:nvSpPr>
        <p:spPr>
          <a:xfrm>
            <a:off x="9106200" y="6381720"/>
            <a:ext cx="2844360" cy="475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1BF5DD5-9580-4D37-A159-3448F8882E6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76" name="CustomShape 14"/>
          <p:cNvSpPr/>
          <p:nvPr/>
        </p:nvSpPr>
        <p:spPr>
          <a:xfrm>
            <a:off x="8294760" y="2945520"/>
            <a:ext cx="1164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Alignment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77" name="Picture 33" descr=""/>
          <p:cNvPicPr/>
          <p:nvPr/>
        </p:nvPicPr>
        <p:blipFill>
          <a:blip r:embed="rId8"/>
          <a:stretch/>
        </p:blipFill>
        <p:spPr>
          <a:xfrm>
            <a:off x="2720520" y="3331800"/>
            <a:ext cx="2223000" cy="1592640"/>
          </a:xfrm>
          <a:prstGeom prst="rect">
            <a:avLst/>
          </a:prstGeom>
          <a:ln>
            <a:noFill/>
          </a:ln>
        </p:spPr>
      </p:pic>
      <p:sp>
        <p:nvSpPr>
          <p:cNvPr id="378" name="CustomShape 15"/>
          <p:cNvSpPr/>
          <p:nvPr/>
        </p:nvSpPr>
        <p:spPr>
          <a:xfrm>
            <a:off x="3324600" y="4070520"/>
            <a:ext cx="1014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VCF Files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9" name="CustomShape 16"/>
          <p:cNvSpPr/>
          <p:nvPr/>
        </p:nvSpPr>
        <p:spPr>
          <a:xfrm>
            <a:off x="1745640" y="3840120"/>
            <a:ext cx="11854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Delta with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respect to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 </a:t>
            </a:r>
            <a:br/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reference</a:t>
            </a:r>
            <a:br/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genome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0" name="CustomShape 17"/>
          <p:cNvSpPr/>
          <p:nvPr/>
        </p:nvSpPr>
        <p:spPr>
          <a:xfrm>
            <a:off x="5085360" y="3545640"/>
            <a:ext cx="1202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Variant call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1" name="TextShape 18"/>
          <p:cNvSpPr txBox="1"/>
          <p:nvPr/>
        </p:nvSpPr>
        <p:spPr>
          <a:xfrm>
            <a:off x="169560" y="-347400"/>
            <a:ext cx="112820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4400" spc="-1" strike="noStrike">
                <a:solidFill>
                  <a:srgbClr val="3b3838"/>
                </a:solidFill>
                <a:latin typeface="Calibri Light"/>
                <a:ea typeface="ＭＳ Ｐゴシック"/>
              </a:rPr>
              <a:t>From Blood Sample to Genome Analysis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1981080" y="-486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Genome Editing (CRISPR-CAS9)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2CADD01-933E-407E-88AF-372421AADDD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384" name="Picture 4" descr=""/>
          <p:cNvPicPr/>
          <p:nvPr/>
        </p:nvPicPr>
        <p:blipFill>
          <a:blip r:embed="rId1"/>
          <a:stretch/>
        </p:blipFill>
        <p:spPr>
          <a:xfrm>
            <a:off x="5507280" y="1097280"/>
            <a:ext cx="4906440" cy="4291560"/>
          </a:xfrm>
          <a:prstGeom prst="rect">
            <a:avLst/>
          </a:prstGeom>
          <a:ln>
            <a:noFill/>
          </a:ln>
        </p:spPr>
      </p:pic>
      <p:sp>
        <p:nvSpPr>
          <p:cNvPr id="385" name="CustomShape 3"/>
          <p:cNvSpPr/>
          <p:nvPr/>
        </p:nvSpPr>
        <p:spPr>
          <a:xfrm>
            <a:off x="1796040" y="1134000"/>
            <a:ext cx="6790680" cy="533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Potential to alter the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human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genome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Strong potential for treatment of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(human) genetic diseases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Moratorium pronounced in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December 2015 for edition of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inheritable parts of the human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genome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Used at least once on monkeys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in China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CRISPR: Clustered regularly interspaced short palindromic repeats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CAS9 is a protein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</TotalTime>
  <Application>LibreOffice/5.4.3.2$MacOSX_X86_64 LibreOffice_project/92a7159f7e4af62137622921e809f8546db437e5</Application>
  <Words>3198</Words>
  <Paragraphs>777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2017-11-13T14:27:45Z</dcterms:created>
  <dc:creator>Juan Ramón Troncoso-Pastoriza</dc:creator>
  <dc:description/>
  <dc:language>en-US</dc:language>
  <cp:lastModifiedBy>JP Hubaux</cp:lastModifiedBy>
  <cp:lastPrinted>2018-02-23T11:51:36Z</cp:lastPrinted>
  <dcterms:modified xsi:type="dcterms:W3CDTF">2018-06-14T15:25:02Z</dcterms:modified>
  <cp:revision>86</cp:revision>
  <dc:subject/>
  <dc:title>Data Protection in Personalized Health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16.0013</vt:lpwstr>
  </property>
  <property fmtid="{D5CDD505-2E9C-101B-9397-08002B2CF9AE}" pid="3" name="HiddenSlides">
    <vt:i4>3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56</vt:i4>
  </property>
</Properties>
</file>